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121"/>
  </p:notesMasterIdLst>
  <p:sldIdLst>
    <p:sldId id="398" r:id="rId2"/>
    <p:sldId id="776" r:id="rId3"/>
    <p:sldId id="780" r:id="rId4"/>
    <p:sldId id="1225" r:id="rId5"/>
    <p:sldId id="1233" r:id="rId6"/>
    <p:sldId id="1234" r:id="rId7"/>
    <p:sldId id="1237" r:id="rId8"/>
    <p:sldId id="1236" r:id="rId9"/>
    <p:sldId id="1229" r:id="rId10"/>
    <p:sldId id="1230" r:id="rId11"/>
    <p:sldId id="1145" r:id="rId12"/>
    <p:sldId id="1219" r:id="rId13"/>
    <p:sldId id="1220" r:id="rId14"/>
    <p:sldId id="1221" r:id="rId15"/>
    <p:sldId id="1218" r:id="rId16"/>
    <p:sldId id="1166" r:id="rId17"/>
    <p:sldId id="1167" r:id="rId18"/>
    <p:sldId id="1168" r:id="rId19"/>
    <p:sldId id="1212" r:id="rId20"/>
    <p:sldId id="1169" r:id="rId21"/>
    <p:sldId id="1199" r:id="rId22"/>
    <p:sldId id="1200" r:id="rId23"/>
    <p:sldId id="1139" r:id="rId24"/>
    <p:sldId id="1194" r:id="rId25"/>
    <p:sldId id="1149" r:id="rId26"/>
    <p:sldId id="1140" r:id="rId27"/>
    <p:sldId id="1141" r:id="rId28"/>
    <p:sldId id="1142" r:id="rId29"/>
    <p:sldId id="1143" r:id="rId30"/>
    <p:sldId id="1144" r:id="rId31"/>
    <p:sldId id="768" r:id="rId32"/>
    <p:sldId id="1150" r:id="rId33"/>
    <p:sldId id="1204" r:id="rId34"/>
    <p:sldId id="1205" r:id="rId35"/>
    <p:sldId id="1232" r:id="rId36"/>
    <p:sldId id="1231" r:id="rId37"/>
    <p:sldId id="397" r:id="rId38"/>
    <p:sldId id="1245" r:id="rId39"/>
    <p:sldId id="1186" r:id="rId40"/>
    <p:sldId id="1213" r:id="rId41"/>
    <p:sldId id="1222" r:id="rId42"/>
    <p:sldId id="399" r:id="rId43"/>
    <p:sldId id="400" r:id="rId44"/>
    <p:sldId id="1176" r:id="rId45"/>
    <p:sldId id="1238" r:id="rId46"/>
    <p:sldId id="426" r:id="rId47"/>
    <p:sldId id="406" r:id="rId48"/>
    <p:sldId id="1223" r:id="rId49"/>
    <p:sldId id="425" r:id="rId50"/>
    <p:sldId id="1188" r:id="rId51"/>
    <p:sldId id="407" r:id="rId52"/>
    <p:sldId id="1211" r:id="rId53"/>
    <p:sldId id="419" r:id="rId54"/>
    <p:sldId id="403" r:id="rId55"/>
    <p:sldId id="1214" r:id="rId56"/>
    <p:sldId id="421" r:id="rId57"/>
    <p:sldId id="1177" r:id="rId58"/>
    <p:sldId id="424" r:id="rId59"/>
    <p:sldId id="1215" r:id="rId60"/>
    <p:sldId id="1189" r:id="rId61"/>
    <p:sldId id="404" r:id="rId62"/>
    <p:sldId id="405" r:id="rId63"/>
    <p:sldId id="422" r:id="rId64"/>
    <p:sldId id="1148" r:id="rId65"/>
    <p:sldId id="1147" r:id="rId66"/>
    <p:sldId id="423" r:id="rId67"/>
    <p:sldId id="428" r:id="rId68"/>
    <p:sldId id="411" r:id="rId69"/>
    <p:sldId id="412" r:id="rId70"/>
    <p:sldId id="413" r:id="rId71"/>
    <p:sldId id="414" r:id="rId72"/>
    <p:sldId id="415" r:id="rId73"/>
    <p:sldId id="1216" r:id="rId74"/>
    <p:sldId id="416" r:id="rId75"/>
    <p:sldId id="1198" r:id="rId76"/>
    <p:sldId id="1187" r:id="rId77"/>
    <p:sldId id="427" r:id="rId78"/>
    <p:sldId id="417" r:id="rId79"/>
    <p:sldId id="418" r:id="rId80"/>
    <p:sldId id="1224" r:id="rId81"/>
    <p:sldId id="1193" r:id="rId82"/>
    <p:sldId id="1165" r:id="rId83"/>
    <p:sldId id="1246" r:id="rId84"/>
    <p:sldId id="1247" r:id="rId85"/>
    <p:sldId id="1174" r:id="rId86"/>
    <p:sldId id="1146" r:id="rId87"/>
    <p:sldId id="1240" r:id="rId88"/>
    <p:sldId id="1241" r:id="rId89"/>
    <p:sldId id="1239" r:id="rId90"/>
    <p:sldId id="1242" r:id="rId91"/>
    <p:sldId id="1190" r:id="rId92"/>
    <p:sldId id="1154" r:id="rId93"/>
    <p:sldId id="1158" r:id="rId94"/>
    <p:sldId id="1191" r:id="rId95"/>
    <p:sldId id="1217" r:id="rId96"/>
    <p:sldId id="1155" r:id="rId97"/>
    <p:sldId id="1157" r:id="rId98"/>
    <p:sldId id="1197" r:id="rId99"/>
    <p:sldId id="1196" r:id="rId100"/>
    <p:sldId id="1244" r:id="rId101"/>
    <p:sldId id="1160" r:id="rId102"/>
    <p:sldId id="1201" r:id="rId103"/>
    <p:sldId id="1243" r:id="rId104"/>
    <p:sldId id="1162" r:id="rId105"/>
    <p:sldId id="1163" r:id="rId106"/>
    <p:sldId id="1202" r:id="rId107"/>
    <p:sldId id="1203" r:id="rId108"/>
    <p:sldId id="1248" r:id="rId109"/>
    <p:sldId id="1192" r:id="rId110"/>
    <p:sldId id="366" r:id="rId111"/>
    <p:sldId id="1171" r:id="rId112"/>
    <p:sldId id="1151" r:id="rId113"/>
    <p:sldId id="1152" r:id="rId114"/>
    <p:sldId id="1153" r:id="rId115"/>
    <p:sldId id="1172" r:id="rId116"/>
    <p:sldId id="1173" r:id="rId117"/>
    <p:sldId id="1175" r:id="rId118"/>
    <p:sldId id="769" r:id="rId119"/>
    <p:sldId id="1128" r:id="rId1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期货业" id="{FE92DFE7-A814-5B4A-9CF0-AFF843BEC17D}">
          <p14:sldIdLst>
            <p14:sldId id="398"/>
            <p14:sldId id="776"/>
            <p14:sldId id="780"/>
          </p14:sldIdLst>
        </p14:section>
        <p14:section name="案例引入1：雪球产品" id="{96FD1B74-9B5B-6F4B-A2C2-E558E5D3E1D1}">
          <p14:sldIdLst>
            <p14:sldId id="1225"/>
            <p14:sldId id="1233"/>
            <p14:sldId id="1234"/>
            <p14:sldId id="1237"/>
            <p14:sldId id="1236"/>
            <p14:sldId id="1229"/>
            <p14:sldId id="1230"/>
          </p14:sldIdLst>
        </p14:section>
        <p14:section name="案例引入2：化工企业套期保值" id="{6FDFD5BE-71CE-4BD9-9F3C-49B4E17DB8A4}">
          <p14:sldIdLst>
            <p14:sldId id="1145"/>
            <p14:sldId id="1219"/>
            <p14:sldId id="1220"/>
            <p14:sldId id="1221"/>
          </p14:sldIdLst>
        </p14:section>
        <p14:section name="案例引入3：青山控股" id="{E5CDF253-7A08-044D-8494-D45E9F27BFCA}">
          <p14:sldIdLst>
            <p14:sldId id="1218"/>
            <p14:sldId id="1166"/>
            <p14:sldId id="1167"/>
            <p14:sldId id="1168"/>
            <p14:sldId id="1212"/>
            <p14:sldId id="1169"/>
            <p14:sldId id="1199"/>
            <p14:sldId id="1200"/>
          </p14:sldIdLst>
        </p14:section>
        <p14:section name="案例引入4：中行原油宝" id="{1D61105A-5EF7-B347-8B6E-B2A97346E57D}">
          <p14:sldIdLst>
            <p14:sldId id="1139"/>
            <p14:sldId id="1194"/>
          </p14:sldIdLst>
        </p14:section>
        <p14:section name="案例引入5：钢厂对铁矿石进行套保" id="{7E4D2BE7-FCA9-DD49-B190-B0A502777B35}">
          <p14:sldIdLst>
            <p14:sldId id="1149"/>
          </p14:sldIdLst>
        </p14:section>
        <p14:section name="案例引入6：水果期货" id="{A679A12A-3118-674B-B4EA-B877B23FC639}">
          <p14:sldIdLst>
            <p14:sldId id="1140"/>
            <p14:sldId id="1141"/>
            <p14:sldId id="1142"/>
            <p14:sldId id="1143"/>
            <p14:sldId id="1144"/>
          </p14:sldIdLst>
        </p14:section>
        <p14:section name="案例引入7：追加保证金" id="{944DF862-30D4-BD4E-B69E-B794A2A0FC1F}">
          <p14:sldIdLst>
            <p14:sldId id="768"/>
          </p14:sldIdLst>
        </p14:section>
        <p14:section name="案例引入8：期货杠杆交易示例" id="{E4D6A98B-040C-6B4B-BC67-F117A3AEF09B}">
          <p14:sldIdLst>
            <p14:sldId id="1150"/>
          </p14:sldIdLst>
        </p14:section>
        <p14:section name="案例引入9：套期保值相关规定" id="{2AED5516-E267-4F28-95F8-670745F47E31}">
          <p14:sldIdLst>
            <p14:sldId id="1204"/>
            <p14:sldId id="1205"/>
          </p14:sldIdLst>
        </p14:section>
        <p14:section name="案例引入10:苹果的外汇衍生品" id="{BF432912-974B-7543-A95B-8117BA57F0B6}">
          <p14:sldIdLst>
            <p14:sldId id="1232"/>
            <p14:sldId id="1231"/>
          </p14:sldIdLst>
        </p14:section>
        <p14:section name="年报分析" id="{993B8543-F291-F244-9F2F-A95AF2B86968}">
          <p14:sldIdLst/>
        </p14:section>
        <p14:section name="年报分析1：永安期货" id="{84B9E0A0-7FEC-5040-B429-9D034A622166}">
          <p14:sldIdLst>
            <p14:sldId id="397"/>
            <p14:sldId id="1245"/>
            <p14:sldId id="1186"/>
            <p14:sldId id="1213"/>
            <p14:sldId id="1222"/>
            <p14:sldId id="399"/>
            <p14:sldId id="400"/>
            <p14:sldId id="1176"/>
            <p14:sldId id="1238"/>
            <p14:sldId id="426"/>
            <p14:sldId id="406"/>
            <p14:sldId id="1223"/>
            <p14:sldId id="425"/>
            <p14:sldId id="1188"/>
            <p14:sldId id="407"/>
            <p14:sldId id="1211"/>
            <p14:sldId id="419"/>
            <p14:sldId id="403"/>
            <p14:sldId id="1214"/>
            <p14:sldId id="421"/>
            <p14:sldId id="1177"/>
            <p14:sldId id="424"/>
            <p14:sldId id="1215"/>
            <p14:sldId id="1189"/>
            <p14:sldId id="404"/>
            <p14:sldId id="405"/>
            <p14:sldId id="422"/>
            <p14:sldId id="1148"/>
            <p14:sldId id="1147"/>
            <p14:sldId id="423"/>
            <p14:sldId id="428"/>
            <p14:sldId id="411"/>
            <p14:sldId id="412"/>
            <p14:sldId id="413"/>
            <p14:sldId id="414"/>
            <p14:sldId id="415"/>
            <p14:sldId id="1216"/>
            <p14:sldId id="416"/>
            <p14:sldId id="1198"/>
            <p14:sldId id="1187"/>
            <p14:sldId id="427"/>
            <p14:sldId id="417"/>
            <p14:sldId id="418"/>
            <p14:sldId id="1224"/>
            <p14:sldId id="1193"/>
          </p14:sldIdLst>
        </p14:section>
        <p14:section name="年报分析2：江西铜业" id="{EAFDDA74-13D1-E545-9C64-792BB4359BD8}">
          <p14:sldIdLst>
            <p14:sldId id="1165"/>
            <p14:sldId id="1246"/>
            <p14:sldId id="1247"/>
            <p14:sldId id="1174"/>
            <p14:sldId id="1146"/>
            <p14:sldId id="1240"/>
            <p14:sldId id="1241"/>
            <p14:sldId id="1239"/>
            <p14:sldId id="1242"/>
            <p14:sldId id="1190"/>
            <p14:sldId id="1154"/>
            <p14:sldId id="1158"/>
            <p14:sldId id="1191"/>
            <p14:sldId id="1217"/>
            <p14:sldId id="1155"/>
            <p14:sldId id="1157"/>
            <p14:sldId id="1197"/>
            <p14:sldId id="1196"/>
            <p14:sldId id="1244"/>
            <p14:sldId id="1160"/>
            <p14:sldId id="1201"/>
            <p14:sldId id="1243"/>
            <p14:sldId id="1162"/>
            <p14:sldId id="1163"/>
            <p14:sldId id="1202"/>
            <p14:sldId id="1203"/>
            <p14:sldId id="1248"/>
            <p14:sldId id="1192"/>
          </p14:sldIdLst>
        </p14:section>
        <p14:section name="知识拓展" id="{41AA84B9-626D-6D4F-BF5F-EC010E457B01}">
          <p14:sldIdLst/>
        </p14:section>
        <p14:section name="知识拓展1：" id="{9A30DB1C-12F8-074F-9716-871A327A71B9}">
          <p14:sldIdLst>
            <p14:sldId id="366"/>
            <p14:sldId id="1171"/>
          </p14:sldIdLst>
        </p14:section>
        <p14:section name="知识拓展2：保险+期货" id="{8607742E-4036-6943-91F3-50112471017D}">
          <p14:sldIdLst>
            <p14:sldId id="1151"/>
            <p14:sldId id="1152"/>
          </p14:sldIdLst>
        </p14:section>
        <p14:section name="知识拓展3：期货+期权" id="{26BD00EB-5162-EB45-B0E7-FF88B44AAE6E}">
          <p14:sldIdLst>
            <p14:sldId id="1153"/>
          </p14:sldIdLst>
        </p14:section>
        <p14:section name="知识拓展4：选择题" id="{A2EA5D40-333D-454C-BE90-131266041087}">
          <p14:sldIdLst>
            <p14:sldId id="1172"/>
            <p14:sldId id="1173"/>
          </p14:sldIdLst>
        </p14:section>
        <p14:section name="知识拓展5：CDS" id="{2E4DC318-7781-2B46-9417-BDC86C1F388F}">
          <p14:sldIdLst>
            <p14:sldId id="1175"/>
          </p14:sldIdLst>
        </p14:section>
        <p14:section name="总结与复盘" id="{80D5084B-27C7-3C4D-90F2-0CE51B992F0A}">
          <p14:sldIdLst>
            <p14:sldId id="769"/>
            <p14:sldId id="112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铁星" initials="铁星" lastIdx="32" clrIdx="0">
    <p:extLst>
      <p:ext uri="{19B8F6BF-5375-455C-9EA6-DF929625EA0E}">
        <p15:presenceInfo xmlns:p15="http://schemas.microsoft.com/office/powerpoint/2012/main" userId="S::1900015890@gsm.pku.edu.cn::15e697ee-b12d-411d-bbe0-22317109e59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98D96"/>
    <a:srgbClr val="5A787D"/>
    <a:srgbClr val="90C1CD"/>
    <a:srgbClr val="FEC101"/>
    <a:srgbClr val="586A85"/>
    <a:srgbClr val="8B00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74" autoAdjust="0"/>
    <p:restoredTop sz="86019"/>
  </p:normalViewPr>
  <p:slideViewPr>
    <p:cSldViewPr snapToGrid="0" snapToObjects="1">
      <p:cViewPr varScale="1">
        <p:scale>
          <a:sx n="103" d="100"/>
          <a:sy n="103" d="100"/>
        </p:scale>
        <p:origin x="11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AB8950-97ED-0F43-A82D-5981714E3F69}" type="datetimeFigureOut">
              <a:rPr kumimoji="1" lang="zh-CN" altLang="en-US" smtClean="0"/>
              <a:t>2024/9/7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4FDEBB-13DE-A646-9EDE-C3CFECB7EDEC}" type="slidenum">
              <a:rPr kumimoji="1" lang="zh-CN" altLang="en-US" smtClean="0"/>
              <a:t>‹#›</a:t>
            </a:fld>
            <a:endParaRPr kumimoji="1" lang="zh-CN" altLang="en-US"/>
          </a:p>
        </p:txBody>
      </p:sp>
    </p:spTree>
    <p:extLst>
      <p:ext uri="{BB962C8B-B14F-4D97-AF65-F5344CB8AC3E}">
        <p14:creationId xmlns:p14="http://schemas.microsoft.com/office/powerpoint/2010/main" val="4139781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放后面</a:t>
            </a:r>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4</a:t>
            </a:fld>
            <a:endParaRPr kumimoji="1" lang="zh-CN" altLang="en-US"/>
          </a:p>
        </p:txBody>
      </p:sp>
    </p:spTree>
    <p:extLst>
      <p:ext uri="{BB962C8B-B14F-4D97-AF65-F5344CB8AC3E}">
        <p14:creationId xmlns:p14="http://schemas.microsoft.com/office/powerpoint/2010/main" val="870100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58</a:t>
            </a:fld>
            <a:endParaRPr kumimoji="1" lang="zh-CN" altLang="en-US"/>
          </a:p>
        </p:txBody>
      </p:sp>
    </p:spTree>
    <p:extLst>
      <p:ext uri="{BB962C8B-B14F-4D97-AF65-F5344CB8AC3E}">
        <p14:creationId xmlns:p14="http://schemas.microsoft.com/office/powerpoint/2010/main" val="1547676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价格</a:t>
            </a:r>
            <a:r>
              <a:rPr kumimoji="1" lang="en-US" altLang="zh-CN" dirty="0"/>
              <a:t>——80:</a:t>
            </a:r>
          </a:p>
          <a:p>
            <a:r>
              <a:rPr kumimoji="1" lang="zh-CN" altLang="en-US" dirty="0"/>
              <a:t>公允价值套期：是有明确货物的，有固定价格的，有合同的是对石油实体本身进行套期，如果担心价格下跌，就在合适的价格卖出去</a:t>
            </a:r>
            <a:endParaRPr kumimoji="1" lang="en-US" altLang="zh-CN" dirty="0"/>
          </a:p>
          <a:p>
            <a:r>
              <a:rPr kumimoji="1" lang="zh-CN" altLang="en-US" dirty="0"/>
              <a:t>现金流量套期：是没有签订合同的，没有实际物品的，只是一个预期，担心价格上涨所以以某一固定价格买了未来买入的期货，如期货约定一年后价格是</a:t>
            </a:r>
            <a:r>
              <a:rPr kumimoji="1" lang="en-US" altLang="zh-CN" dirty="0"/>
              <a:t>50</a:t>
            </a:r>
            <a:r>
              <a:rPr kumimoji="1" lang="zh-CN" altLang="en-US" dirty="0"/>
              <a:t>，目前价格是</a:t>
            </a:r>
            <a:r>
              <a:rPr kumimoji="1" lang="en-US" altLang="zh-CN" dirty="0"/>
              <a:t>80</a:t>
            </a:r>
            <a:r>
              <a:rPr kumimoji="1" lang="zh-CN" altLang="en-US" dirty="0"/>
              <a:t>，需要现货，所以用</a:t>
            </a:r>
            <a:r>
              <a:rPr kumimoji="1" lang="en-US" altLang="zh-CN" dirty="0"/>
              <a:t>80</a:t>
            </a:r>
            <a:r>
              <a:rPr kumimoji="1" lang="zh-CN" altLang="en-US" dirty="0"/>
              <a:t>买入现货，但是价格上涨期货升值</a:t>
            </a:r>
            <a:r>
              <a:rPr kumimoji="1" lang="en-US" altLang="zh-CN" dirty="0"/>
              <a:t>30</a:t>
            </a:r>
            <a:r>
              <a:rPr kumimoji="1" lang="zh-CN" altLang="en-US" dirty="0"/>
              <a:t>；目前价格是</a:t>
            </a:r>
            <a:r>
              <a:rPr kumimoji="1" lang="en-US" altLang="zh-CN" dirty="0"/>
              <a:t>20</a:t>
            </a:r>
            <a:r>
              <a:rPr kumimoji="1" lang="zh-CN" altLang="en-US" dirty="0"/>
              <a:t>，需要现货，所以用</a:t>
            </a:r>
            <a:r>
              <a:rPr kumimoji="1" lang="en-US" altLang="zh-CN" dirty="0"/>
              <a:t>20</a:t>
            </a:r>
            <a:r>
              <a:rPr kumimoji="1" lang="zh-CN" altLang="en-US" dirty="0"/>
              <a:t>买入现货，但是期货亏了</a:t>
            </a:r>
            <a:r>
              <a:rPr kumimoji="1" lang="en-US" altLang="zh-CN" dirty="0"/>
              <a:t>30</a:t>
            </a:r>
            <a:r>
              <a:rPr kumimoji="1" lang="zh-CN" altLang="en-US" dirty="0"/>
              <a:t>，最后的保值都是</a:t>
            </a:r>
            <a:r>
              <a:rPr kumimoji="1" lang="en-US" altLang="zh-CN" dirty="0"/>
              <a:t>50</a:t>
            </a:r>
          </a:p>
          <a:p>
            <a:endParaRPr kumimoji="1" lang="en-US" altLang="zh-CN" dirty="0"/>
          </a:p>
          <a:p>
            <a:r>
              <a:rPr kumimoji="1" lang="zh-CN" altLang="en-US" dirty="0"/>
              <a:t>方向不一样：公允价值是卖出，现金流量是买入</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85</a:t>
            </a:fld>
            <a:endParaRPr kumimoji="1" lang="zh-CN" altLang="en-US"/>
          </a:p>
        </p:txBody>
      </p:sp>
    </p:spTree>
    <p:extLst>
      <p:ext uri="{BB962C8B-B14F-4D97-AF65-F5344CB8AC3E}">
        <p14:creationId xmlns:p14="http://schemas.microsoft.com/office/powerpoint/2010/main" val="2269667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公允价值套期：对公允价值变动风险套期</a:t>
            </a:r>
            <a:endParaRPr kumimoji="1" lang="en-US" altLang="zh-CN" dirty="0"/>
          </a:p>
          <a:p>
            <a:r>
              <a:rPr kumimoji="1" lang="zh-CN" altLang="en-US" dirty="0"/>
              <a:t>现金流量套期；对现金流量变动风险进行套期</a:t>
            </a:r>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86</a:t>
            </a:fld>
            <a:endParaRPr kumimoji="1" lang="zh-CN" altLang="en-US"/>
          </a:p>
        </p:txBody>
      </p:sp>
    </p:spTree>
    <p:extLst>
      <p:ext uri="{BB962C8B-B14F-4D97-AF65-F5344CB8AC3E}">
        <p14:creationId xmlns:p14="http://schemas.microsoft.com/office/powerpoint/2010/main" val="2145002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87</a:t>
            </a:fld>
            <a:endParaRPr kumimoji="1" lang="zh-CN" altLang="en-US"/>
          </a:p>
        </p:txBody>
      </p:sp>
    </p:spTree>
    <p:extLst>
      <p:ext uri="{BB962C8B-B14F-4D97-AF65-F5344CB8AC3E}">
        <p14:creationId xmlns:p14="http://schemas.microsoft.com/office/powerpoint/2010/main" val="987236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88</a:t>
            </a:fld>
            <a:endParaRPr kumimoji="1" lang="zh-CN" altLang="en-US"/>
          </a:p>
        </p:txBody>
      </p:sp>
    </p:spTree>
    <p:extLst>
      <p:ext uri="{BB962C8B-B14F-4D97-AF65-F5344CB8AC3E}">
        <p14:creationId xmlns:p14="http://schemas.microsoft.com/office/powerpoint/2010/main" val="4021921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89</a:t>
            </a:fld>
            <a:endParaRPr kumimoji="1" lang="zh-CN" altLang="en-US"/>
          </a:p>
        </p:txBody>
      </p:sp>
    </p:spTree>
    <p:extLst>
      <p:ext uri="{BB962C8B-B14F-4D97-AF65-F5344CB8AC3E}">
        <p14:creationId xmlns:p14="http://schemas.microsoft.com/office/powerpoint/2010/main" val="2936239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90</a:t>
            </a:fld>
            <a:endParaRPr kumimoji="1" lang="zh-CN" altLang="en-US"/>
          </a:p>
        </p:txBody>
      </p:sp>
    </p:spTree>
    <p:extLst>
      <p:ext uri="{BB962C8B-B14F-4D97-AF65-F5344CB8AC3E}">
        <p14:creationId xmlns:p14="http://schemas.microsoft.com/office/powerpoint/2010/main" val="2989441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92</a:t>
            </a:fld>
            <a:endParaRPr kumimoji="1" lang="zh-CN" altLang="en-US"/>
          </a:p>
        </p:txBody>
      </p:sp>
    </p:spTree>
    <p:extLst>
      <p:ext uri="{BB962C8B-B14F-4D97-AF65-F5344CB8AC3E}">
        <p14:creationId xmlns:p14="http://schemas.microsoft.com/office/powerpoint/2010/main" val="1996972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被套期项目：存货</a:t>
            </a:r>
            <a:endParaRPr kumimoji="1" lang="en-US" altLang="zh-CN" dirty="0"/>
          </a:p>
          <a:p>
            <a:r>
              <a:rPr kumimoji="1" lang="zh-CN" altLang="en-US" dirty="0"/>
              <a:t>套期工具：临时定价安排</a:t>
            </a:r>
            <a:r>
              <a:rPr kumimoji="1" lang="en-US" altLang="zh-CN" dirty="0"/>
              <a:t>+</a:t>
            </a:r>
            <a:r>
              <a:rPr kumimoji="1" lang="zh-CN" altLang="en-US" dirty="0"/>
              <a:t>商品期货合约 及 </a:t>
            </a:r>
            <a:r>
              <a:rPr kumimoji="1" lang="en-US" altLang="zh-CN" dirty="0"/>
              <a:t>T+D</a:t>
            </a:r>
            <a:r>
              <a:rPr kumimoji="1" lang="zh-CN" altLang="en-US" dirty="0"/>
              <a:t>合约</a:t>
            </a:r>
            <a:endParaRPr kumimoji="1" lang="en-US" altLang="zh-CN" dirty="0"/>
          </a:p>
          <a:p>
            <a:r>
              <a:rPr kumimoji="1" lang="en-US" altLang="zh-CN" dirty="0"/>
              <a:t>	</a:t>
            </a:r>
            <a:r>
              <a:rPr kumimoji="1" lang="zh-CN" altLang="en-US" dirty="0"/>
              <a:t>临时定价安排：价格波动特别大，市场都找不到期货或期权的交易方式锁定，所以有目前的临时定价和后续的现金补偿</a:t>
            </a:r>
            <a:endParaRPr kumimoji="1" lang="en-US" altLang="zh-CN" dirty="0"/>
          </a:p>
          <a:p>
            <a:r>
              <a:rPr kumimoji="1" lang="en-US" altLang="zh-CN" dirty="0"/>
              <a:t>	</a:t>
            </a:r>
            <a:r>
              <a:rPr kumimoji="1" lang="zh-CN" altLang="en-US" dirty="0"/>
              <a:t>商品期货合约：空方</a:t>
            </a:r>
            <a:r>
              <a:rPr kumimoji="1" lang="en-US" altLang="zh-CN" dirty="0"/>
              <a:t>or</a:t>
            </a:r>
            <a:r>
              <a:rPr kumimoji="1" lang="zh-CN" altLang="en-US" dirty="0"/>
              <a:t>多方</a:t>
            </a:r>
            <a:endParaRPr kumimoji="1" lang="en-US" altLang="zh-CN" dirty="0"/>
          </a:p>
          <a:p>
            <a:r>
              <a:rPr kumimoji="1" lang="en-US" altLang="zh-CN" dirty="0"/>
              <a:t>	T+D</a:t>
            </a:r>
            <a:r>
              <a:rPr kumimoji="1" lang="zh-CN" altLang="en-US" dirty="0"/>
              <a:t>合约：交易对手方只能是银行，无限期推迟时间，类似期货或期权</a:t>
            </a:r>
            <a:endParaRPr kumimoji="1" lang="en-US" altLang="zh-CN" dirty="0"/>
          </a:p>
          <a:p>
            <a:r>
              <a:rPr kumimoji="1" lang="zh-CN" altLang="en-US" dirty="0"/>
              <a:t>套期工具、被套项目合计计算的是最终的公允价值变动损失，二者反向变化</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93</a:t>
            </a:fld>
            <a:endParaRPr kumimoji="1" lang="zh-CN" altLang="en-US"/>
          </a:p>
        </p:txBody>
      </p:sp>
    </p:spTree>
    <p:extLst>
      <p:ext uri="{BB962C8B-B14F-4D97-AF65-F5344CB8AC3E}">
        <p14:creationId xmlns:p14="http://schemas.microsoft.com/office/powerpoint/2010/main" val="702977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95</a:t>
            </a:fld>
            <a:endParaRPr kumimoji="1" lang="zh-CN" altLang="en-US"/>
          </a:p>
        </p:txBody>
      </p:sp>
    </p:spTree>
    <p:extLst>
      <p:ext uri="{BB962C8B-B14F-4D97-AF65-F5344CB8AC3E}">
        <p14:creationId xmlns:p14="http://schemas.microsoft.com/office/powerpoint/2010/main" val="305773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放后面</a:t>
            </a:r>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5</a:t>
            </a:fld>
            <a:endParaRPr kumimoji="1" lang="zh-CN" altLang="en-US"/>
          </a:p>
        </p:txBody>
      </p:sp>
    </p:spTree>
    <p:extLst>
      <p:ext uri="{BB962C8B-B14F-4D97-AF65-F5344CB8AC3E}">
        <p14:creationId xmlns:p14="http://schemas.microsoft.com/office/powerpoint/2010/main" val="1433569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套期无效部分进入当期损益，套期有效部分进入其他综合收益，套期有效和无效是根据</a:t>
            </a:r>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96</a:t>
            </a:fld>
            <a:endParaRPr kumimoji="1" lang="zh-CN" altLang="en-US"/>
          </a:p>
        </p:txBody>
      </p:sp>
    </p:spTree>
    <p:extLst>
      <p:ext uri="{BB962C8B-B14F-4D97-AF65-F5344CB8AC3E}">
        <p14:creationId xmlns:p14="http://schemas.microsoft.com/office/powerpoint/2010/main" val="2565826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套期工具</a:t>
            </a:r>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103</a:t>
            </a:fld>
            <a:endParaRPr kumimoji="1" lang="zh-CN" altLang="en-US"/>
          </a:p>
        </p:txBody>
      </p:sp>
    </p:spTree>
    <p:extLst>
      <p:ext uri="{BB962C8B-B14F-4D97-AF65-F5344CB8AC3E}">
        <p14:creationId xmlns:p14="http://schemas.microsoft.com/office/powerpoint/2010/main" val="164232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套期工具</a:t>
            </a:r>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104</a:t>
            </a:fld>
            <a:endParaRPr kumimoji="1" lang="zh-CN" altLang="en-US"/>
          </a:p>
        </p:txBody>
      </p:sp>
    </p:spTree>
    <p:extLst>
      <p:ext uri="{BB962C8B-B14F-4D97-AF65-F5344CB8AC3E}">
        <p14:creationId xmlns:p14="http://schemas.microsoft.com/office/powerpoint/2010/main" val="2096332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套期工具 公允价值变动</a:t>
            </a:r>
            <a:r>
              <a:rPr kumimoji="1" lang="en-US" altLang="zh-CN" dirty="0"/>
              <a:t>-1.23</a:t>
            </a:r>
            <a:r>
              <a:rPr kumimoji="1" lang="zh-CN" altLang="en-US" dirty="0"/>
              <a:t>亿元 被套期项目公允价值变动损益</a:t>
            </a:r>
            <a:r>
              <a:rPr kumimoji="1" lang="en-US" altLang="zh-CN" dirty="0"/>
              <a:t>1.27</a:t>
            </a:r>
            <a:r>
              <a:rPr kumimoji="1" lang="zh-CN" altLang="en-US" dirty="0"/>
              <a:t>亿元，合并来看，总收益为</a:t>
            </a:r>
            <a:r>
              <a:rPr kumimoji="1" lang="en-US" altLang="zh-CN" dirty="0"/>
              <a:t>0.04</a:t>
            </a:r>
            <a:r>
              <a:rPr kumimoji="1" lang="zh-CN" altLang="en-US" dirty="0"/>
              <a:t>亿元，数量级缩小，达到了保值的效果</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105</a:t>
            </a:fld>
            <a:endParaRPr kumimoji="1" lang="zh-CN" altLang="en-US"/>
          </a:p>
        </p:txBody>
      </p:sp>
    </p:spTree>
    <p:extLst>
      <p:ext uri="{BB962C8B-B14F-4D97-AF65-F5344CB8AC3E}">
        <p14:creationId xmlns:p14="http://schemas.microsoft.com/office/powerpoint/2010/main" val="2398445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周转快、金额大、期限短的现金流入和流出可以按照净额法列报，上市公司中绝大多数使用总额法列报，如果采用净额法列报，需要充分的证明，证监会不会判断为违规</a:t>
            </a:r>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107</a:t>
            </a:fld>
            <a:endParaRPr kumimoji="1" lang="zh-CN" altLang="en-US"/>
          </a:p>
        </p:txBody>
      </p:sp>
    </p:spTree>
    <p:extLst>
      <p:ext uri="{BB962C8B-B14F-4D97-AF65-F5344CB8AC3E}">
        <p14:creationId xmlns:p14="http://schemas.microsoft.com/office/powerpoint/2010/main" val="3579514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放后面</a:t>
            </a:r>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6</a:t>
            </a:fld>
            <a:endParaRPr kumimoji="1" lang="zh-CN" altLang="en-US"/>
          </a:p>
        </p:txBody>
      </p:sp>
    </p:spTree>
    <p:extLst>
      <p:ext uri="{BB962C8B-B14F-4D97-AF65-F5344CB8AC3E}">
        <p14:creationId xmlns:p14="http://schemas.microsoft.com/office/powerpoint/2010/main" val="608747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放后面</a:t>
            </a:r>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8</a:t>
            </a:fld>
            <a:endParaRPr kumimoji="1" lang="zh-CN" altLang="en-US"/>
          </a:p>
        </p:txBody>
      </p:sp>
    </p:spTree>
    <p:extLst>
      <p:ext uri="{BB962C8B-B14F-4D97-AF65-F5344CB8AC3E}">
        <p14:creationId xmlns:p14="http://schemas.microsoft.com/office/powerpoint/2010/main" val="33531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放前面</a:t>
            </a:r>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15</a:t>
            </a:fld>
            <a:endParaRPr kumimoji="1" lang="zh-CN" altLang="en-US"/>
          </a:p>
        </p:txBody>
      </p:sp>
    </p:spTree>
    <p:extLst>
      <p:ext uri="{BB962C8B-B14F-4D97-AF65-F5344CB8AC3E}">
        <p14:creationId xmlns:p14="http://schemas.microsoft.com/office/powerpoint/2010/main" val="196632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放前面</a:t>
            </a:r>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23</a:t>
            </a:fld>
            <a:endParaRPr kumimoji="1" lang="zh-CN" altLang="en-US"/>
          </a:p>
        </p:txBody>
      </p:sp>
    </p:spTree>
    <p:extLst>
      <p:ext uri="{BB962C8B-B14F-4D97-AF65-F5344CB8AC3E}">
        <p14:creationId xmlns:p14="http://schemas.microsoft.com/office/powerpoint/2010/main" val="847878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放前面</a:t>
            </a:r>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26</a:t>
            </a:fld>
            <a:endParaRPr kumimoji="1" lang="zh-CN" altLang="en-US"/>
          </a:p>
        </p:txBody>
      </p:sp>
    </p:spTree>
    <p:extLst>
      <p:ext uri="{BB962C8B-B14F-4D97-AF65-F5344CB8AC3E}">
        <p14:creationId xmlns:p14="http://schemas.microsoft.com/office/powerpoint/2010/main" val="1620881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放前面</a:t>
            </a:r>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31</a:t>
            </a:fld>
            <a:endParaRPr kumimoji="1" lang="zh-CN" altLang="en-US"/>
          </a:p>
        </p:txBody>
      </p:sp>
    </p:spTree>
    <p:extLst>
      <p:ext uri="{BB962C8B-B14F-4D97-AF65-F5344CB8AC3E}">
        <p14:creationId xmlns:p14="http://schemas.microsoft.com/office/powerpoint/2010/main" val="656143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C4FDEBB-13DE-A646-9EDE-C3CFECB7EDEC}" type="slidenum">
              <a:rPr kumimoji="1" lang="zh-CN" altLang="en-US" smtClean="0"/>
              <a:t>41</a:t>
            </a:fld>
            <a:endParaRPr kumimoji="1" lang="zh-CN" altLang="en-US"/>
          </a:p>
        </p:txBody>
      </p:sp>
    </p:spTree>
    <p:extLst>
      <p:ext uri="{BB962C8B-B14F-4D97-AF65-F5344CB8AC3E}">
        <p14:creationId xmlns:p14="http://schemas.microsoft.com/office/powerpoint/2010/main" val="722918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091D0A-B207-0AA0-3E1E-71A858D1080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CC6A1BC0-12E2-2C0B-78A7-1E84DFE3606D}"/>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6" name="灯片编号占位符 5">
            <a:extLst>
              <a:ext uri="{FF2B5EF4-FFF2-40B4-BE49-F238E27FC236}">
                <a16:creationId xmlns:a16="http://schemas.microsoft.com/office/drawing/2014/main" id="{23FFF159-9351-3C06-A76E-60DA86677E74}"/>
              </a:ext>
            </a:extLst>
          </p:cNvPr>
          <p:cNvSpPr>
            <a:spLocks noGrp="1"/>
          </p:cNvSpPr>
          <p:nvPr>
            <p:ph type="sldNum" sz="quarter" idx="12"/>
          </p:nvPr>
        </p:nvSpPr>
        <p:spPr/>
        <p:txBody>
          <a:bodyPr/>
          <a:lstStyle/>
          <a:p>
            <a:fld id="{F56ABC50-C693-6145-8FE9-48A83A944B62}" type="slidenum">
              <a:rPr kumimoji="1" lang="zh-CN" altLang="en-US" smtClean="0"/>
              <a:t>‹#›</a:t>
            </a:fld>
            <a:endParaRPr kumimoji="1" lang="zh-CN" altLang="en-US"/>
          </a:p>
        </p:txBody>
      </p:sp>
    </p:spTree>
    <p:extLst>
      <p:ext uri="{BB962C8B-B14F-4D97-AF65-F5344CB8AC3E}">
        <p14:creationId xmlns:p14="http://schemas.microsoft.com/office/powerpoint/2010/main" val="4156643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D90FA6-20FD-E475-4B56-CB4782B73448}"/>
              </a:ext>
            </a:extLst>
          </p:cNvPr>
          <p:cNvSpPr>
            <a:spLocks noGrp="1"/>
          </p:cNvSpPr>
          <p:nvPr>
            <p:ph type="title"/>
          </p:nvPr>
        </p:nvSpPr>
        <p:spPr/>
        <p:txBody>
          <a:bodyPr/>
          <a:lstStyle/>
          <a:p>
            <a:r>
              <a:rPr kumimoji="1" lang="zh-CN" altLang="en-US"/>
              <a:t>单击此处编辑母版标题样式</a:t>
            </a:r>
          </a:p>
        </p:txBody>
      </p:sp>
      <p:sp>
        <p:nvSpPr>
          <p:cNvPr id="3" name="灯片编号占位符 2">
            <a:extLst>
              <a:ext uri="{FF2B5EF4-FFF2-40B4-BE49-F238E27FC236}">
                <a16:creationId xmlns:a16="http://schemas.microsoft.com/office/drawing/2014/main" id="{583A2514-026D-B589-00E3-1D21C7B53A51}"/>
              </a:ext>
            </a:extLst>
          </p:cNvPr>
          <p:cNvSpPr>
            <a:spLocks noGrp="1"/>
          </p:cNvSpPr>
          <p:nvPr>
            <p:ph type="sldNum" sz="quarter" idx="10"/>
          </p:nvPr>
        </p:nvSpPr>
        <p:spPr/>
        <p:txBody>
          <a:bodyPr/>
          <a:lstStyle/>
          <a:p>
            <a:fld id="{F56ABC50-C693-6145-8FE9-48A83A944B62}" type="slidenum">
              <a:rPr kumimoji="1" lang="zh-CN" altLang="en-US" smtClean="0"/>
              <a:pPr/>
              <a:t>‹#›</a:t>
            </a:fld>
            <a:endParaRPr kumimoji="1" lang="zh-CN" altLang="en-US"/>
          </a:p>
        </p:txBody>
      </p:sp>
      <p:sp>
        <p:nvSpPr>
          <p:cNvPr id="5" name="内容占位符 4">
            <a:extLst>
              <a:ext uri="{FF2B5EF4-FFF2-40B4-BE49-F238E27FC236}">
                <a16:creationId xmlns:a16="http://schemas.microsoft.com/office/drawing/2014/main" id="{04DE04E5-C54F-1E7C-1D1B-56CD00EA1298}"/>
              </a:ext>
            </a:extLst>
          </p:cNvPr>
          <p:cNvSpPr>
            <a:spLocks noGrp="1"/>
          </p:cNvSpPr>
          <p:nvPr>
            <p:ph sz="quarter" idx="11"/>
          </p:nvPr>
        </p:nvSpPr>
        <p:spPr>
          <a:xfrm>
            <a:off x="939114" y="1388330"/>
            <a:ext cx="10515600" cy="4621212"/>
          </a:xfrm>
        </p:spPr>
        <p:txBody>
          <a:bodyPr/>
          <a:lstStyle>
            <a:lvl1pPr marL="342900" indent="-342900">
              <a:buFont typeface="Wingdings" pitchFamily="2" charset="2"/>
              <a:buChar char="Ø"/>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endParaRPr kumimoji="1" lang="zh-CN" altLang="en-US" dirty="0"/>
          </a:p>
        </p:txBody>
      </p:sp>
    </p:spTree>
    <p:extLst>
      <p:ext uri="{BB962C8B-B14F-4D97-AF65-F5344CB8AC3E}">
        <p14:creationId xmlns:p14="http://schemas.microsoft.com/office/powerpoint/2010/main" val="55040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62DB13-6E19-3DA7-B63A-D73D5F28DDD5}"/>
              </a:ext>
            </a:extLst>
          </p:cNvPr>
          <p:cNvSpPr>
            <a:spLocks noGrp="1"/>
          </p:cNvSpPr>
          <p:nvPr>
            <p:ph type="title"/>
          </p:nvPr>
        </p:nvSpPr>
        <p:spPr>
          <a:xfrm>
            <a:off x="939114" y="365126"/>
            <a:ext cx="8427308" cy="821124"/>
          </a:xfrm>
          <a:prstGeom prst="rect">
            <a:avLst/>
          </a:prstGeom>
        </p:spPr>
        <p:txBody>
          <a:bodyPr/>
          <a:lstStyle/>
          <a:p>
            <a:r>
              <a:rPr kumimoji="1" lang="zh-CN" altLang="en-US"/>
              <a:t>单击此处编辑母版标题样式</a:t>
            </a:r>
          </a:p>
        </p:txBody>
      </p:sp>
      <p:sp>
        <p:nvSpPr>
          <p:cNvPr id="5" name="灯片编号占位符 4">
            <a:extLst>
              <a:ext uri="{FF2B5EF4-FFF2-40B4-BE49-F238E27FC236}">
                <a16:creationId xmlns:a16="http://schemas.microsoft.com/office/drawing/2014/main" id="{B004B864-B786-B48E-5EB2-35C866306606}"/>
              </a:ext>
            </a:extLst>
          </p:cNvPr>
          <p:cNvSpPr>
            <a:spLocks noGrp="1"/>
          </p:cNvSpPr>
          <p:nvPr>
            <p:ph type="sldNum" sz="quarter" idx="12"/>
          </p:nvPr>
        </p:nvSpPr>
        <p:spPr/>
        <p:txBody>
          <a:bodyPr/>
          <a:lstStyle/>
          <a:p>
            <a:fld id="{F56ABC50-C693-6145-8FE9-48A83A944B62}" type="slidenum">
              <a:rPr kumimoji="1" lang="zh-CN" altLang="en-US" smtClean="0"/>
              <a:t>‹#›</a:t>
            </a:fld>
            <a:endParaRPr kumimoji="1" lang="zh-CN" altLang="en-US"/>
          </a:p>
        </p:txBody>
      </p:sp>
      <p:sp>
        <p:nvSpPr>
          <p:cNvPr id="7" name="图片占位符 6">
            <a:extLst>
              <a:ext uri="{FF2B5EF4-FFF2-40B4-BE49-F238E27FC236}">
                <a16:creationId xmlns:a16="http://schemas.microsoft.com/office/drawing/2014/main" id="{0A818201-403B-7129-4D2B-D27BED0CE165}"/>
              </a:ext>
            </a:extLst>
          </p:cNvPr>
          <p:cNvSpPr>
            <a:spLocks noGrp="1"/>
          </p:cNvSpPr>
          <p:nvPr>
            <p:ph type="pic" sz="quarter" idx="13"/>
          </p:nvPr>
        </p:nvSpPr>
        <p:spPr>
          <a:xfrm>
            <a:off x="939800" y="1531938"/>
            <a:ext cx="10614025" cy="4522787"/>
          </a:xfrm>
          <a:prstGeom prst="rect">
            <a:avLst/>
          </a:prstGeom>
        </p:spPr>
        <p:txBody>
          <a:bodyPr/>
          <a:lstStyle>
            <a:lvl1pPr marL="0" indent="0">
              <a:buFont typeface="Wingdings" pitchFamily="2" charset="2"/>
              <a:buNone/>
              <a:defRPr/>
            </a:lvl1pPr>
          </a:lstStyle>
          <a:p>
            <a:endParaRPr kumimoji="1" lang="zh-CN" altLang="en-US"/>
          </a:p>
        </p:txBody>
      </p:sp>
    </p:spTree>
    <p:extLst>
      <p:ext uri="{BB962C8B-B14F-4D97-AF65-F5344CB8AC3E}">
        <p14:creationId xmlns:p14="http://schemas.microsoft.com/office/powerpoint/2010/main" val="30906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E3BFF2A-A389-F9E9-AE66-EDC82E41EF21}"/>
              </a:ext>
            </a:extLst>
          </p:cNvPr>
          <p:cNvSpPr>
            <a:spLocks noGrp="1"/>
          </p:cNvSpPr>
          <p:nvPr>
            <p:ph type="sldNum" sz="quarter" idx="10"/>
          </p:nvPr>
        </p:nvSpPr>
        <p:spPr/>
        <p:txBody>
          <a:bodyPr/>
          <a:lstStyle/>
          <a:p>
            <a:fld id="{F56ABC50-C693-6145-8FE9-48A83A944B62}" type="slidenum">
              <a:rPr kumimoji="1" lang="zh-CN" altLang="en-US" smtClean="0"/>
              <a:pPr/>
              <a:t>‹#›</a:t>
            </a:fld>
            <a:endParaRPr kumimoji="1" lang="zh-CN" altLang="en-US"/>
          </a:p>
        </p:txBody>
      </p:sp>
    </p:spTree>
    <p:extLst>
      <p:ext uri="{BB962C8B-B14F-4D97-AF65-F5344CB8AC3E}">
        <p14:creationId xmlns:p14="http://schemas.microsoft.com/office/powerpoint/2010/main" val="2141297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BC8E9-837E-B340-A596-CE28BCB2BC5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60A67CD-3E1D-1641-A39D-89D8FC5FDBEB}"/>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7A8E58E-9CAE-394D-8492-6B8499FC7BFB}"/>
              </a:ext>
            </a:extLst>
          </p:cNvPr>
          <p:cNvSpPr>
            <a:spLocks noGrp="1"/>
          </p:cNvSpPr>
          <p:nvPr>
            <p:ph type="dt" sz="half" idx="10"/>
          </p:nvPr>
        </p:nvSpPr>
        <p:spPr/>
        <p:txBody>
          <a:bodyPr/>
          <a:lstStyle/>
          <a:p>
            <a:fld id="{2FF2E526-7A7C-4047-8176-34C319947474}" type="datetime1">
              <a:rPr kumimoji="1" lang="zh-CN" altLang="en-US" smtClean="0"/>
              <a:t>2024/9/7</a:t>
            </a:fld>
            <a:endParaRPr kumimoji="1" lang="zh-CN" altLang="en-US"/>
          </a:p>
        </p:txBody>
      </p:sp>
      <p:sp>
        <p:nvSpPr>
          <p:cNvPr id="5" name="页脚占位符 4">
            <a:extLst>
              <a:ext uri="{FF2B5EF4-FFF2-40B4-BE49-F238E27FC236}">
                <a16:creationId xmlns:a16="http://schemas.microsoft.com/office/drawing/2014/main" id="{A403BDE9-7E86-0440-BF3B-5A27573F817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503F5C4-4989-4346-9CC0-D5A80F9DA2C7}"/>
              </a:ext>
            </a:extLst>
          </p:cNvPr>
          <p:cNvSpPr>
            <a:spLocks noGrp="1"/>
          </p:cNvSpPr>
          <p:nvPr>
            <p:ph type="sldNum" sz="quarter" idx="12"/>
          </p:nvPr>
        </p:nvSpPr>
        <p:spPr/>
        <p:txBody>
          <a:bodyPr/>
          <a:lstStyle/>
          <a:p>
            <a:fld id="{12A23114-081F-834E-85E1-95956C796665}" type="slidenum">
              <a:rPr kumimoji="1" lang="zh-CN" altLang="en-US" smtClean="0"/>
              <a:t>‹#›</a:t>
            </a:fld>
            <a:endParaRPr kumimoji="1" lang="zh-CN" altLang="en-US"/>
          </a:p>
        </p:txBody>
      </p:sp>
    </p:spTree>
    <p:extLst>
      <p:ext uri="{BB962C8B-B14F-4D97-AF65-F5344CB8AC3E}">
        <p14:creationId xmlns:p14="http://schemas.microsoft.com/office/powerpoint/2010/main" val="38080698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DC86695-E808-E154-9DFE-A48F5F697121}"/>
              </a:ext>
            </a:extLst>
          </p:cNvPr>
          <p:cNvSpPr>
            <a:spLocks noGrp="1"/>
          </p:cNvSpPr>
          <p:nvPr>
            <p:ph type="title"/>
          </p:nvPr>
        </p:nvSpPr>
        <p:spPr>
          <a:xfrm>
            <a:off x="939114" y="365126"/>
            <a:ext cx="8427308" cy="821124"/>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54BCBBB6-97A5-B81D-7D88-FF3B1EB2B182}"/>
              </a:ext>
            </a:extLst>
          </p:cNvPr>
          <p:cNvSpPr>
            <a:spLocks noGrp="1"/>
          </p:cNvSpPr>
          <p:nvPr>
            <p:ph type="body" idx="1"/>
          </p:nvPr>
        </p:nvSpPr>
        <p:spPr>
          <a:xfrm>
            <a:off x="939114" y="1523267"/>
            <a:ext cx="10515600" cy="4351338"/>
          </a:xfrm>
          <a:prstGeom prst="rect">
            <a:avLst/>
          </a:prstGeom>
        </p:spPr>
        <p:txBody>
          <a:bodyPr vert="horz" lIns="91440" tIns="45720" rIns="91440" bIns="45720" rtlCol="0">
            <a:normAutofit/>
          </a:bodyPr>
          <a:lstStyle/>
          <a:p>
            <a:pPr lvl="0"/>
            <a:endParaRPr kumimoji="1" lang="zh-CN" altLang="en-US" dirty="0"/>
          </a:p>
        </p:txBody>
      </p:sp>
      <p:sp>
        <p:nvSpPr>
          <p:cNvPr id="6" name="灯片编号占位符 5">
            <a:extLst>
              <a:ext uri="{FF2B5EF4-FFF2-40B4-BE49-F238E27FC236}">
                <a16:creationId xmlns:a16="http://schemas.microsoft.com/office/drawing/2014/main" id="{22098714-BFB0-D7C4-4496-15AAEA14857C}"/>
              </a:ext>
            </a:extLst>
          </p:cNvPr>
          <p:cNvSpPr>
            <a:spLocks noGrp="1"/>
          </p:cNvSpPr>
          <p:nvPr>
            <p:ph type="sldNum" sz="quarter" idx="4"/>
          </p:nvPr>
        </p:nvSpPr>
        <p:spPr>
          <a:xfrm>
            <a:off x="8711514" y="6211622"/>
            <a:ext cx="2743200" cy="365125"/>
          </a:xfrm>
          <a:prstGeom prst="rect">
            <a:avLst/>
          </a:prstGeom>
        </p:spPr>
        <p:txBody>
          <a:bodyPr vert="horz" lIns="91440" tIns="45720" rIns="91440" bIns="45720" rtlCol="0" anchor="ctr"/>
          <a:lstStyle>
            <a:lvl1pPr algn="r">
              <a:defRPr sz="1400">
                <a:solidFill>
                  <a:schemeClr val="tx1">
                    <a:tint val="75000"/>
                  </a:schemeClr>
                </a:solidFill>
                <a:latin typeface="Times New Roman" panose="02020603050405020304" pitchFamily="18" charset="0"/>
                <a:cs typeface="Times New Roman" panose="02020603050405020304" pitchFamily="18" charset="0"/>
              </a:defRPr>
            </a:lvl1pPr>
          </a:lstStyle>
          <a:p>
            <a:fld id="{F56ABC50-C693-6145-8FE9-48A83A944B62}" type="slidenum">
              <a:rPr kumimoji="1" lang="zh-CN" altLang="en-US" smtClean="0"/>
              <a:pPr/>
              <a:t>‹#›</a:t>
            </a:fld>
            <a:endParaRPr kumimoji="1" lang="zh-CN" altLang="en-US"/>
          </a:p>
        </p:txBody>
      </p:sp>
      <p:sp>
        <p:nvSpPr>
          <p:cNvPr id="7" name="燕尾形 6">
            <a:extLst>
              <a:ext uri="{FF2B5EF4-FFF2-40B4-BE49-F238E27FC236}">
                <a16:creationId xmlns:a16="http://schemas.microsoft.com/office/drawing/2014/main" id="{766ED8BC-BDEA-937C-E50F-4015881E3DE8}"/>
              </a:ext>
            </a:extLst>
          </p:cNvPr>
          <p:cNvSpPr/>
          <p:nvPr userDrawn="1"/>
        </p:nvSpPr>
        <p:spPr>
          <a:xfrm>
            <a:off x="0" y="347867"/>
            <a:ext cx="838200" cy="693654"/>
          </a:xfrm>
          <a:prstGeom prst="chevron">
            <a:avLst/>
          </a:prstGeom>
          <a:solidFill>
            <a:srgbClr val="8B001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75C2C92E-D84C-EC55-A779-15667CC79DAD}"/>
              </a:ext>
            </a:extLst>
          </p:cNvPr>
          <p:cNvSpPr/>
          <p:nvPr userDrawn="1"/>
        </p:nvSpPr>
        <p:spPr>
          <a:xfrm>
            <a:off x="11976000" y="346599"/>
            <a:ext cx="216000" cy="693654"/>
          </a:xfrm>
          <a:prstGeom prst="rect">
            <a:avLst/>
          </a:prstGeom>
          <a:solidFill>
            <a:srgbClr val="8B00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a:extLst>
              <a:ext uri="{FF2B5EF4-FFF2-40B4-BE49-F238E27FC236}">
                <a16:creationId xmlns:a16="http://schemas.microsoft.com/office/drawing/2014/main" id="{04A29942-883F-9F8C-D730-AD0B9EF2420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188956" y="168794"/>
            <a:ext cx="2787044" cy="1049263"/>
          </a:xfrm>
          <a:prstGeom prst="rect">
            <a:avLst/>
          </a:prstGeom>
        </p:spPr>
      </p:pic>
    </p:spTree>
    <p:extLst>
      <p:ext uri="{BB962C8B-B14F-4D97-AF65-F5344CB8AC3E}">
        <p14:creationId xmlns:p14="http://schemas.microsoft.com/office/powerpoint/2010/main" val="954310496"/>
      </p:ext>
    </p:extLst>
  </p:cSld>
  <p:clrMap bg1="lt1" tx1="dk1" bg2="lt2" tx2="dk2" accent1="accent1" accent2="accent2" accent3="accent3" accent4="accent4" accent5="accent5" accent6="accent6" hlink="hlink" folHlink="folHlink"/>
  <p:sldLayoutIdLst>
    <p:sldLayoutId id="2147483652" r:id="rId1"/>
    <p:sldLayoutId id="2147483658" r:id="rId2"/>
    <p:sldLayoutId id="2147483657" r:id="rId3"/>
    <p:sldLayoutId id="2147483659" r:id="rId4"/>
    <p:sldLayoutId id="2147483660" r:id="rId5"/>
  </p:sldLayoutIdLst>
  <p:hf hdr="0" ftr="0" dt="0"/>
  <p:txStyles>
    <p:title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9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66451-9FAB-13D8-7D14-D3650BD66CF1}"/>
              </a:ext>
            </a:extLst>
          </p:cNvPr>
          <p:cNvSpPr>
            <a:spLocks noGrp="1"/>
          </p:cNvSpPr>
          <p:nvPr>
            <p:ph type="ctrTitle"/>
          </p:nvPr>
        </p:nvSpPr>
        <p:spPr>
          <a:xfrm>
            <a:off x="3295299" y="1041400"/>
            <a:ext cx="9144000" cy="2387600"/>
          </a:xfrm>
        </p:spPr>
        <p:txBody>
          <a:bodyPr>
            <a:normAutofit/>
          </a:bodyPr>
          <a:lstStyle/>
          <a:p>
            <a:r>
              <a:rPr kumimoji="1" lang="zh-CN" altLang="en-US" sz="7200" b="1" dirty="0"/>
              <a:t>期货业</a:t>
            </a:r>
            <a:endParaRPr kumimoji="1" lang="zh-CN" altLang="en-US" sz="5400" b="1" dirty="0"/>
          </a:p>
        </p:txBody>
      </p:sp>
      <p:sp>
        <p:nvSpPr>
          <p:cNvPr id="3" name="副标题 2">
            <a:extLst>
              <a:ext uri="{FF2B5EF4-FFF2-40B4-BE49-F238E27FC236}">
                <a16:creationId xmlns:a16="http://schemas.microsoft.com/office/drawing/2014/main" id="{A633DB09-3770-8E32-D92E-B47C1464255B}"/>
              </a:ext>
            </a:extLst>
          </p:cNvPr>
          <p:cNvSpPr>
            <a:spLocks noGrp="1"/>
          </p:cNvSpPr>
          <p:nvPr>
            <p:ph type="subTitle" idx="1"/>
          </p:nvPr>
        </p:nvSpPr>
        <p:spPr>
          <a:xfrm>
            <a:off x="3295299" y="3521075"/>
            <a:ext cx="9144000" cy="1655762"/>
          </a:xfrm>
        </p:spPr>
        <p:txBody>
          <a:bodyPr>
            <a:normAutofit/>
          </a:bodyPr>
          <a:lstStyle/>
          <a:p>
            <a:r>
              <a:rPr kumimoji="1" lang="zh-CN" altLang="en-US" sz="3200" dirty="0"/>
              <a:t>永安期货、江西铜业</a:t>
            </a:r>
            <a:endParaRPr kumimoji="1" lang="en-US" altLang="zh-CN" sz="3200" dirty="0"/>
          </a:p>
        </p:txBody>
      </p:sp>
      <p:sp>
        <p:nvSpPr>
          <p:cNvPr id="4" name="灯片编号占位符 3">
            <a:extLst>
              <a:ext uri="{FF2B5EF4-FFF2-40B4-BE49-F238E27FC236}">
                <a16:creationId xmlns:a16="http://schemas.microsoft.com/office/drawing/2014/main" id="{022CED36-69E2-A134-EE04-FBDC048899CF}"/>
              </a:ext>
            </a:extLst>
          </p:cNvPr>
          <p:cNvSpPr>
            <a:spLocks noGrp="1"/>
          </p:cNvSpPr>
          <p:nvPr>
            <p:ph type="sldNum" sz="quarter" idx="12"/>
          </p:nvPr>
        </p:nvSpPr>
        <p:spPr/>
        <p:txBody>
          <a:bodyPr/>
          <a:lstStyle/>
          <a:p>
            <a:fld id="{F56ABC50-C693-6145-8FE9-48A83A944B62}" type="slidenum">
              <a:rPr kumimoji="1" lang="zh-CN" altLang="en-US" smtClean="0"/>
              <a:t>1</a:t>
            </a:fld>
            <a:endParaRPr kumimoji="1" lang="zh-CN" altLang="en-US"/>
          </a:p>
        </p:txBody>
      </p:sp>
      <p:pic>
        <p:nvPicPr>
          <p:cNvPr id="5" name="图片 4">
            <a:extLst>
              <a:ext uri="{FF2B5EF4-FFF2-40B4-BE49-F238E27FC236}">
                <a16:creationId xmlns:a16="http://schemas.microsoft.com/office/drawing/2014/main" id="{A81E7DAA-15E1-01FA-82B3-FA965D0F256E}"/>
              </a:ext>
            </a:extLst>
          </p:cNvPr>
          <p:cNvPicPr>
            <a:picLocks noChangeAspect="1"/>
          </p:cNvPicPr>
          <p:nvPr/>
        </p:nvPicPr>
        <p:blipFill rotWithShape="1">
          <a:blip r:embed="rId2">
            <a:extLst>
              <a:ext uri="{28A0092B-C50C-407E-A947-70E740481C1C}">
                <a14:useLocalDpi xmlns:a14="http://schemas.microsoft.com/office/drawing/2010/main" val="0"/>
              </a:ext>
            </a:extLst>
          </a:blip>
          <a:srcRect l="61708" t="11204" r="12891" b="4771"/>
          <a:stretch/>
        </p:blipFill>
        <p:spPr>
          <a:xfrm>
            <a:off x="1218032" y="0"/>
            <a:ext cx="3106671" cy="6858000"/>
          </a:xfrm>
          <a:prstGeom prst="rect">
            <a:avLst/>
          </a:prstGeom>
        </p:spPr>
      </p:pic>
    </p:spTree>
    <p:extLst>
      <p:ext uri="{BB962C8B-B14F-4D97-AF65-F5344CB8AC3E}">
        <p14:creationId xmlns:p14="http://schemas.microsoft.com/office/powerpoint/2010/main" val="997704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89737B-B646-8EBE-A5C2-3E7083C2D1FE}"/>
              </a:ext>
            </a:extLst>
          </p:cNvPr>
          <p:cNvSpPr>
            <a:spLocks noGrp="1"/>
          </p:cNvSpPr>
          <p:nvPr>
            <p:ph type="title"/>
          </p:nvPr>
        </p:nvSpPr>
        <p:spPr/>
        <p:txBody>
          <a:bodyPr/>
          <a:lstStyle/>
          <a:p>
            <a:r>
              <a:rPr kumimoji="1" lang="zh-CN" altLang="en-US" dirty="0"/>
              <a:t>案例引入</a:t>
            </a:r>
            <a:r>
              <a:rPr kumimoji="1" lang="en-US" altLang="zh-CN" dirty="0"/>
              <a:t>1</a:t>
            </a:r>
            <a:r>
              <a:rPr kumimoji="1" lang="zh-CN" altLang="en-US" dirty="0"/>
              <a:t>：雪球产品</a:t>
            </a:r>
          </a:p>
        </p:txBody>
      </p:sp>
      <p:sp>
        <p:nvSpPr>
          <p:cNvPr id="3" name="灯片编号占位符 2">
            <a:extLst>
              <a:ext uri="{FF2B5EF4-FFF2-40B4-BE49-F238E27FC236}">
                <a16:creationId xmlns:a16="http://schemas.microsoft.com/office/drawing/2014/main" id="{1C792E39-8172-4032-6040-1E6919070996}"/>
              </a:ext>
            </a:extLst>
          </p:cNvPr>
          <p:cNvSpPr>
            <a:spLocks noGrp="1"/>
          </p:cNvSpPr>
          <p:nvPr>
            <p:ph type="sldNum" sz="quarter" idx="10"/>
          </p:nvPr>
        </p:nvSpPr>
        <p:spPr/>
        <p:txBody>
          <a:bodyPr/>
          <a:lstStyle/>
          <a:p>
            <a:fld id="{F56ABC50-C693-6145-8FE9-48A83A944B62}" type="slidenum">
              <a:rPr kumimoji="1" lang="zh-CN" altLang="en-US" smtClean="0"/>
              <a:pPr/>
              <a:t>10</a:t>
            </a:fld>
            <a:endParaRPr kumimoji="1" lang="zh-CN" altLang="en-US"/>
          </a:p>
        </p:txBody>
      </p:sp>
      <p:sp>
        <p:nvSpPr>
          <p:cNvPr id="5" name="文本框 4">
            <a:extLst>
              <a:ext uri="{FF2B5EF4-FFF2-40B4-BE49-F238E27FC236}">
                <a16:creationId xmlns:a16="http://schemas.microsoft.com/office/drawing/2014/main" id="{480FD034-18AB-D30A-35A6-D473875250A7}"/>
              </a:ext>
            </a:extLst>
          </p:cNvPr>
          <p:cNvSpPr txBox="1"/>
          <p:nvPr/>
        </p:nvSpPr>
        <p:spPr>
          <a:xfrm>
            <a:off x="737285" y="1519859"/>
            <a:ext cx="10401769" cy="5098512"/>
          </a:xfrm>
          <a:prstGeom prst="rect">
            <a:avLst/>
          </a:prstGeom>
          <a:noFill/>
        </p:spPr>
        <p:txBody>
          <a:bodyPr wrap="square">
            <a:spAutoFit/>
          </a:bodyPr>
          <a:lstStyle/>
          <a:p>
            <a:pPr>
              <a:lnSpc>
                <a:spcPct val="150000"/>
              </a:lnSpc>
            </a:pPr>
            <a:r>
              <a:rPr lang="en-US" altLang="zh-CN" sz="2000" b="0" i="0" dirty="0">
                <a:effectLst/>
                <a:latin typeface="SimSun" panose="02010600030101010101" pitchFamily="2" charset="-122"/>
                <a:ea typeface="SimSun" panose="02010600030101010101" pitchFamily="2" charset="-122"/>
                <a:cs typeface="Times New Roman" panose="02020603050405020304" pitchFamily="18" charset="0"/>
              </a:rPr>
              <a:t>2021</a:t>
            </a:r>
            <a:r>
              <a:rPr lang="zh-CN" altLang="en-US" sz="2000" b="0" i="0" dirty="0">
                <a:effectLst/>
                <a:latin typeface="SimSun" panose="02010600030101010101" pitchFamily="2" charset="-122"/>
                <a:ea typeface="SimSun" panose="02010600030101010101" pitchFamily="2" charset="-122"/>
                <a:cs typeface="Times New Roman" panose="02020603050405020304" pitchFamily="18" charset="0"/>
              </a:rPr>
              <a:t>年以来，雪球产品在券商、私募等渠道大卖，真正走入了财富管理领域。</a:t>
            </a:r>
            <a:endParaRPr lang="en-US" altLang="zh-CN" sz="2000" b="0" i="0" dirty="0">
              <a:effectLst/>
              <a:latin typeface="SimSun" panose="02010600030101010101" pitchFamily="2" charset="-122"/>
              <a:ea typeface="SimSun" panose="02010600030101010101" pitchFamily="2" charset="-122"/>
              <a:cs typeface="Times New Roman" panose="02020603050405020304" pitchFamily="18" charset="0"/>
            </a:endParaRPr>
          </a:p>
          <a:p>
            <a:pPr>
              <a:lnSpc>
                <a:spcPct val="150000"/>
              </a:lnSpc>
            </a:pPr>
            <a:endParaRPr lang="en-US" altLang="zh-CN" sz="2000" strike="noStrike" dirty="0">
              <a:latin typeface="SimSun" panose="02010600030101010101" pitchFamily="2" charset="-122"/>
              <a:ea typeface="SimSun" panose="02010600030101010101" pitchFamily="2" charset="-122"/>
              <a:cs typeface="Times New Roman" panose="02020603050405020304" pitchFamily="18" charset="0"/>
            </a:endParaRPr>
          </a:p>
          <a:p>
            <a:pPr>
              <a:lnSpc>
                <a:spcPct val="150000"/>
              </a:lnSpc>
            </a:pPr>
            <a:r>
              <a:rPr lang="en-US" altLang="zh-CN" sz="2000" strike="noStrike" dirty="0">
                <a:latin typeface="SimSun" panose="02010600030101010101" pitchFamily="2" charset="-122"/>
                <a:ea typeface="SimSun" panose="02010600030101010101" pitchFamily="2" charset="-122"/>
                <a:cs typeface="Times New Roman" panose="02020603050405020304" pitchFamily="18" charset="0"/>
              </a:rPr>
              <a:t>2</a:t>
            </a:r>
            <a:r>
              <a:rPr lang="en-US" altLang="zh-CN" sz="2000" dirty="0">
                <a:latin typeface="SimSun" panose="02010600030101010101" pitchFamily="2" charset="-122"/>
                <a:ea typeface="SimSun" panose="02010600030101010101" pitchFamily="2" charset="-122"/>
                <a:cs typeface="Times New Roman" panose="02020603050405020304" pitchFamily="18" charset="0"/>
              </a:rPr>
              <a:t>023</a:t>
            </a:r>
            <a:r>
              <a:rPr lang="zh-CN" altLang="en-US" sz="2000" dirty="0">
                <a:latin typeface="SimSun" panose="02010600030101010101" pitchFamily="2" charset="-122"/>
                <a:ea typeface="SimSun" panose="02010600030101010101" pitchFamily="2" charset="-122"/>
                <a:cs typeface="Times New Roman" panose="02020603050405020304" pitchFamily="18" charset="0"/>
              </a:rPr>
              <a:t>年年内，雪球产品经历了</a:t>
            </a:r>
            <a:r>
              <a:rPr lang="en-US" altLang="zh-CN" sz="2000" dirty="0">
                <a:latin typeface="SimSun" panose="02010600030101010101" pitchFamily="2" charset="-122"/>
                <a:ea typeface="SimSun" panose="02010600030101010101" pitchFamily="2" charset="-122"/>
                <a:cs typeface="Times New Roman" panose="02020603050405020304" pitchFamily="18" charset="0"/>
              </a:rPr>
              <a:t>3</a:t>
            </a:r>
            <a:r>
              <a:rPr lang="zh-CN" altLang="en-US" sz="2000" dirty="0">
                <a:latin typeface="SimSun" panose="02010600030101010101" pitchFamily="2" charset="-122"/>
                <a:ea typeface="SimSun" panose="02010600030101010101" pitchFamily="2" charset="-122"/>
                <a:cs typeface="Times New Roman" panose="02020603050405020304" pitchFamily="18" charset="0"/>
              </a:rPr>
              <a:t>次大规模敲入，</a:t>
            </a:r>
            <a:r>
              <a:rPr lang="zh-CN" altLang="en-US" sz="2000" b="0" i="0" strike="noStrike" dirty="0">
                <a:effectLst/>
                <a:latin typeface="SimSun" panose="02010600030101010101" pitchFamily="2" charset="-122"/>
                <a:ea typeface="SimSun" panose="02010600030101010101" pitchFamily="2" charset="-122"/>
                <a:cs typeface="Times New Roman" panose="02020603050405020304" pitchFamily="18" charset="0"/>
              </a:rPr>
              <a:t>鑫元基金</a:t>
            </a:r>
            <a:r>
              <a:rPr lang="zh-CN" altLang="en-US" sz="2000" b="0" i="0" dirty="0">
                <a:effectLst/>
                <a:latin typeface="SimSun" panose="02010600030101010101" pitchFamily="2" charset="-122"/>
                <a:ea typeface="SimSun" panose="02010600030101010101" pitchFamily="2" charset="-122"/>
                <a:cs typeface="Times New Roman" panose="02020603050405020304" pitchFamily="18" charset="0"/>
              </a:rPr>
              <a:t>量化投资部负责人表示，对于中证</a:t>
            </a:r>
            <a:r>
              <a:rPr lang="en-US" altLang="zh-CN" sz="2000" b="0" i="0" dirty="0">
                <a:effectLst/>
                <a:latin typeface="SimSun" panose="02010600030101010101" pitchFamily="2" charset="-122"/>
                <a:ea typeface="SimSun" panose="02010600030101010101" pitchFamily="2" charset="-122"/>
                <a:cs typeface="Times New Roman" panose="02020603050405020304" pitchFamily="18" charset="0"/>
              </a:rPr>
              <a:t>1000</a:t>
            </a:r>
            <a:r>
              <a:rPr lang="zh-CN" altLang="en-US" sz="2000" b="0" i="0" dirty="0">
                <a:effectLst/>
                <a:latin typeface="SimSun" panose="02010600030101010101" pitchFamily="2" charset="-122"/>
                <a:ea typeface="SimSun" panose="02010600030101010101" pitchFamily="2" charset="-122"/>
                <a:cs typeface="Times New Roman" panose="02020603050405020304" pitchFamily="18" charset="0"/>
              </a:rPr>
              <a:t>指数雪球，根据测算，从</a:t>
            </a:r>
            <a:r>
              <a:rPr lang="en-US" altLang="zh-CN" sz="2000" b="0" i="0" dirty="0">
                <a:effectLst/>
                <a:latin typeface="SimSun" panose="02010600030101010101" pitchFamily="2" charset="-122"/>
                <a:ea typeface="SimSun" panose="02010600030101010101" pitchFamily="2" charset="-122"/>
                <a:cs typeface="Times New Roman" panose="02020603050405020304" pitchFamily="18" charset="0"/>
              </a:rPr>
              <a:t>5500</a:t>
            </a:r>
            <a:r>
              <a:rPr lang="zh-CN" altLang="en-US" sz="2000" b="0" i="0" dirty="0">
                <a:effectLst/>
                <a:latin typeface="SimSun" panose="02010600030101010101" pitchFamily="2" charset="-122"/>
                <a:ea typeface="SimSun" panose="02010600030101010101" pitchFamily="2" charset="-122"/>
                <a:cs typeface="Times New Roman" panose="02020603050405020304" pitchFamily="18" charset="0"/>
              </a:rPr>
              <a:t>点以下每隔</a:t>
            </a:r>
            <a:r>
              <a:rPr lang="en-US" altLang="zh-CN" sz="2000" b="0" i="0" dirty="0">
                <a:effectLst/>
                <a:latin typeface="SimSun" panose="02010600030101010101" pitchFamily="2" charset="-122"/>
                <a:ea typeface="SimSun" panose="02010600030101010101" pitchFamily="2" charset="-122"/>
                <a:cs typeface="Times New Roman" panose="02020603050405020304" pitchFamily="18" charset="0"/>
              </a:rPr>
              <a:t>100</a:t>
            </a:r>
            <a:r>
              <a:rPr lang="zh-CN" altLang="en-US" sz="2000" b="0" i="0" dirty="0">
                <a:effectLst/>
                <a:latin typeface="SimSun" panose="02010600030101010101" pitchFamily="2" charset="-122"/>
                <a:ea typeface="SimSun" panose="02010600030101010101" pitchFamily="2" charset="-122"/>
                <a:cs typeface="Times New Roman" panose="02020603050405020304" pitchFamily="18" charset="0"/>
              </a:rPr>
              <a:t>点，就会导致</a:t>
            </a:r>
            <a:r>
              <a:rPr lang="en-US" altLang="zh-CN" sz="2000" b="0" i="0" dirty="0">
                <a:effectLst/>
                <a:latin typeface="SimSun" panose="02010600030101010101" pitchFamily="2" charset="-122"/>
                <a:ea typeface="SimSun" panose="02010600030101010101" pitchFamily="2" charset="-122"/>
                <a:cs typeface="Times New Roman" panose="02020603050405020304" pitchFamily="18" charset="0"/>
              </a:rPr>
              <a:t>100~200</a:t>
            </a:r>
            <a:r>
              <a:rPr lang="zh-CN" altLang="en-US" sz="2000" b="0" i="0" dirty="0">
                <a:effectLst/>
                <a:latin typeface="SimSun" panose="02010600030101010101" pitchFamily="2" charset="-122"/>
                <a:ea typeface="SimSun" panose="02010600030101010101" pitchFamily="2" charset="-122"/>
                <a:cs typeface="Times New Roman" panose="02020603050405020304" pitchFamily="18" charset="0"/>
              </a:rPr>
              <a:t>亿元名义本金雪球的敲入，最集中的一档是在</a:t>
            </a:r>
            <a:r>
              <a:rPr lang="en-US" altLang="zh-CN" sz="2000" b="0" i="0" dirty="0">
                <a:effectLst/>
                <a:latin typeface="SimSun" panose="02010600030101010101" pitchFamily="2" charset="-122"/>
                <a:ea typeface="SimSun" panose="02010600030101010101" pitchFamily="2" charset="-122"/>
                <a:cs typeface="Times New Roman" panose="02020603050405020304" pitchFamily="18" charset="0"/>
              </a:rPr>
              <a:t>4800~4900</a:t>
            </a:r>
            <a:r>
              <a:rPr lang="zh-CN" altLang="en-US" sz="2000" b="0" i="0" dirty="0">
                <a:effectLst/>
                <a:latin typeface="SimSun" panose="02010600030101010101" pitchFamily="2" charset="-122"/>
                <a:ea typeface="SimSun" panose="02010600030101010101" pitchFamily="2" charset="-122"/>
                <a:cs typeface="Times New Roman" panose="02020603050405020304" pitchFamily="18" charset="0"/>
              </a:rPr>
              <a:t>点之间，这一档对应的名义本金超过</a:t>
            </a:r>
            <a:r>
              <a:rPr lang="en-US" altLang="zh-CN" sz="2000" b="0" i="0" dirty="0">
                <a:effectLst/>
                <a:latin typeface="SimSun" panose="02010600030101010101" pitchFamily="2" charset="-122"/>
                <a:ea typeface="SimSun" panose="02010600030101010101" pitchFamily="2" charset="-122"/>
                <a:cs typeface="Times New Roman" panose="02020603050405020304" pitchFamily="18" charset="0"/>
              </a:rPr>
              <a:t>500</a:t>
            </a:r>
            <a:r>
              <a:rPr lang="zh-CN" altLang="en-US" sz="2000" b="0" i="0" dirty="0">
                <a:effectLst/>
                <a:latin typeface="SimSun" panose="02010600030101010101" pitchFamily="2" charset="-122"/>
                <a:ea typeface="SimSun" panose="02010600030101010101" pitchFamily="2" charset="-122"/>
                <a:cs typeface="Times New Roman" panose="02020603050405020304" pitchFamily="18" charset="0"/>
              </a:rPr>
              <a:t>亿，约占到存量指数雪球规模的四分之一。</a:t>
            </a:r>
          </a:p>
          <a:p>
            <a:pPr algn="l">
              <a:lnSpc>
                <a:spcPct val="150000"/>
              </a:lnSpc>
            </a:pPr>
            <a:endParaRPr lang="en-US" altLang="zh-CN" sz="2000" b="0" i="0" dirty="0">
              <a:effectLst/>
              <a:latin typeface="SimSun" panose="02010600030101010101" pitchFamily="2" charset="-122"/>
              <a:ea typeface="SimSun" panose="02010600030101010101" pitchFamily="2" charset="-122"/>
              <a:cs typeface="Times New Roman" panose="02020603050405020304" pitchFamily="18" charset="0"/>
            </a:endParaRPr>
          </a:p>
          <a:p>
            <a:pPr algn="l">
              <a:lnSpc>
                <a:spcPct val="150000"/>
              </a:lnSpc>
            </a:pPr>
            <a:r>
              <a:rPr lang="zh-CN" altLang="en-US" sz="2000" b="0" i="0" dirty="0">
                <a:effectLst/>
                <a:latin typeface="SimSun" panose="02010600030101010101" pitchFamily="2" charset="-122"/>
                <a:ea typeface="SimSun" panose="02010600030101010101" pitchFamily="2" charset="-122"/>
                <a:cs typeface="Times New Roman" panose="02020603050405020304" pitchFamily="18" charset="0"/>
              </a:rPr>
              <a:t>由此也引发业内人士对雪球业务进一步反思。多位受访人士向记者表示，近两年雪球产品存在标的、结构、敲入线等方面集中度过高的问题，同时在投资者教育和风险警示方面仍有待提高。</a:t>
            </a:r>
            <a:r>
              <a:rPr lang="en-US" altLang="zh-CN" sz="2000" b="0" i="0" dirty="0">
                <a:effectLst/>
                <a:latin typeface="SimSun" panose="02010600030101010101" pitchFamily="2" charset="-122"/>
                <a:ea typeface="SimSun" panose="02010600030101010101" pitchFamily="2" charset="-122"/>
                <a:cs typeface="Times New Roman" panose="02020603050405020304" pitchFamily="18" charset="0"/>
              </a:rPr>
              <a:t>2023</a:t>
            </a:r>
            <a:r>
              <a:rPr lang="zh-CN" altLang="en-US" sz="2000" b="0" i="0" dirty="0">
                <a:effectLst/>
                <a:latin typeface="SimSun" panose="02010600030101010101" pitchFamily="2" charset="-122"/>
                <a:ea typeface="SimSun" panose="02010600030101010101" pitchFamily="2" charset="-122"/>
                <a:cs typeface="Times New Roman" panose="02020603050405020304" pitchFamily="18" charset="0"/>
              </a:rPr>
              <a:t>年</a:t>
            </a:r>
            <a:r>
              <a:rPr lang="en-US" altLang="zh-CN" sz="2000" b="0" i="0" dirty="0">
                <a:effectLst/>
                <a:latin typeface="SimSun" panose="02010600030101010101" pitchFamily="2" charset="-122"/>
                <a:ea typeface="SimSun" panose="02010600030101010101" pitchFamily="2" charset="-122"/>
                <a:cs typeface="Times New Roman" panose="02020603050405020304" pitchFamily="18" charset="0"/>
              </a:rPr>
              <a:t>12</a:t>
            </a:r>
            <a:r>
              <a:rPr lang="zh-CN" altLang="en-US" sz="2000" b="0" i="0" dirty="0">
                <a:effectLst/>
                <a:latin typeface="SimSun" panose="02010600030101010101" pitchFamily="2" charset="-122"/>
                <a:ea typeface="SimSun" panose="02010600030101010101" pitchFamily="2" charset="-122"/>
                <a:cs typeface="Times New Roman" panose="02020603050405020304" pitchFamily="18" charset="0"/>
              </a:rPr>
              <a:t>月，证监会发布的</a:t>
            </a:r>
            <a:r>
              <a:rPr lang="en-US" altLang="zh-CN" sz="2000" b="0" i="0" dirty="0">
                <a:effectLst/>
                <a:latin typeface="SimSun" panose="02010600030101010101" pitchFamily="2" charset="-122"/>
                <a:ea typeface="SimSun" panose="02010600030101010101" pitchFamily="2" charset="-122"/>
                <a:cs typeface="Times New Roman" panose="02020603050405020304" pitchFamily="18" charset="0"/>
              </a:rPr>
              <a:t>《</a:t>
            </a:r>
            <a:r>
              <a:rPr lang="zh-CN" altLang="en-US" sz="2000" b="0" i="0" dirty="0">
                <a:effectLst/>
                <a:latin typeface="SimSun" panose="02010600030101010101" pitchFamily="2" charset="-122"/>
                <a:ea typeface="SimSun" panose="02010600030101010101" pitchFamily="2" charset="-122"/>
                <a:cs typeface="Times New Roman" panose="02020603050405020304" pitchFamily="18" charset="0"/>
              </a:rPr>
              <a:t>私募投资基金监督管理办法（征求意见稿）</a:t>
            </a:r>
            <a:r>
              <a:rPr lang="en-US" altLang="zh-CN" sz="2000" b="0" i="0" dirty="0">
                <a:effectLst/>
                <a:latin typeface="SimSun" panose="02010600030101010101" pitchFamily="2" charset="-122"/>
                <a:ea typeface="SimSun" panose="02010600030101010101" pitchFamily="2" charset="-122"/>
                <a:cs typeface="Times New Roman" panose="02020603050405020304" pitchFamily="18" charset="0"/>
              </a:rPr>
              <a:t>》</a:t>
            </a:r>
            <a:r>
              <a:rPr lang="zh-CN" altLang="en-US" sz="2000" b="0" i="0" dirty="0">
                <a:effectLst/>
                <a:latin typeface="SimSun" panose="02010600030101010101" pitchFamily="2" charset="-122"/>
                <a:ea typeface="SimSun" panose="02010600030101010101" pitchFamily="2" charset="-122"/>
                <a:cs typeface="Times New Roman" panose="02020603050405020304" pitchFamily="18" charset="0"/>
              </a:rPr>
              <a:t>显示，未来个人参与雪球产品投资的门槛可能会提高到</a:t>
            </a:r>
            <a:r>
              <a:rPr lang="en-US" altLang="zh-CN" sz="2000" b="0" i="0" dirty="0">
                <a:effectLst/>
                <a:latin typeface="SimSun" panose="02010600030101010101" pitchFamily="2" charset="-122"/>
                <a:ea typeface="SimSun" panose="02010600030101010101" pitchFamily="2" charset="-122"/>
                <a:cs typeface="Times New Roman" panose="02020603050405020304" pitchFamily="18" charset="0"/>
              </a:rPr>
              <a:t>1000</a:t>
            </a:r>
            <a:r>
              <a:rPr lang="zh-CN" altLang="en-US" sz="2000" b="0" i="0" dirty="0">
                <a:effectLst/>
                <a:latin typeface="SimSun" panose="02010600030101010101" pitchFamily="2" charset="-122"/>
                <a:ea typeface="SimSun" panose="02010600030101010101" pitchFamily="2" charset="-122"/>
                <a:cs typeface="Times New Roman" panose="02020603050405020304" pitchFamily="18" charset="0"/>
              </a:rPr>
              <a:t>万元。</a:t>
            </a:r>
            <a:endParaRPr lang="en-US" altLang="zh-CN" sz="2000" b="0" i="0" dirty="0">
              <a:effectLst/>
              <a:latin typeface="SimSun" panose="02010600030101010101" pitchFamily="2" charset="-122"/>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236397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100</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4800" dirty="0"/>
              <a:t>套期工具在财报中的体现</a:t>
            </a:r>
            <a:endParaRPr kumimoji="1" lang="en-US" altLang="zh-CN" sz="4800" dirty="0"/>
          </a:p>
        </p:txBody>
      </p:sp>
    </p:spTree>
    <p:extLst>
      <p:ext uri="{BB962C8B-B14F-4D97-AF65-F5344CB8AC3E}">
        <p14:creationId xmlns:p14="http://schemas.microsoft.com/office/powerpoint/2010/main" val="10383778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96360A-1479-6480-588B-AB5D2DD9F6FF}"/>
              </a:ext>
            </a:extLst>
          </p:cNvPr>
          <p:cNvSpPr>
            <a:spLocks noGrp="1"/>
          </p:cNvSpPr>
          <p:nvPr>
            <p:ph type="title"/>
          </p:nvPr>
        </p:nvSpPr>
        <p:spPr/>
        <p:txBody>
          <a:bodyPr/>
          <a:lstStyle/>
          <a:p>
            <a:endParaRPr kumimoji="1" lang="zh-CN" altLang="en-US"/>
          </a:p>
        </p:txBody>
      </p:sp>
      <p:sp>
        <p:nvSpPr>
          <p:cNvPr id="3" name="灯片编号占位符 2">
            <a:extLst>
              <a:ext uri="{FF2B5EF4-FFF2-40B4-BE49-F238E27FC236}">
                <a16:creationId xmlns:a16="http://schemas.microsoft.com/office/drawing/2014/main" id="{651845B5-14D2-509C-EDBF-0B97273C028F}"/>
              </a:ext>
            </a:extLst>
          </p:cNvPr>
          <p:cNvSpPr>
            <a:spLocks noGrp="1"/>
          </p:cNvSpPr>
          <p:nvPr>
            <p:ph type="sldNum" sz="quarter" idx="10"/>
          </p:nvPr>
        </p:nvSpPr>
        <p:spPr/>
        <p:txBody>
          <a:bodyPr/>
          <a:lstStyle/>
          <a:p>
            <a:fld id="{F56ABC50-C693-6145-8FE9-48A83A944B62}" type="slidenum">
              <a:rPr kumimoji="1" lang="zh-CN" altLang="en-US" smtClean="0"/>
              <a:pPr/>
              <a:t>101</a:t>
            </a:fld>
            <a:endParaRPr kumimoji="1" lang="zh-CN" altLang="en-US"/>
          </a:p>
        </p:txBody>
      </p:sp>
      <p:pic>
        <p:nvPicPr>
          <p:cNvPr id="4" name="图片 3">
            <a:extLst>
              <a:ext uri="{FF2B5EF4-FFF2-40B4-BE49-F238E27FC236}">
                <a16:creationId xmlns:a16="http://schemas.microsoft.com/office/drawing/2014/main" id="{B4D1CD45-EF5D-CA26-A3C0-8F8AAD4ED56B}"/>
              </a:ext>
            </a:extLst>
          </p:cNvPr>
          <p:cNvPicPr>
            <a:picLocks noChangeAspect="1"/>
          </p:cNvPicPr>
          <p:nvPr/>
        </p:nvPicPr>
        <p:blipFill>
          <a:blip r:embed="rId2"/>
          <a:stretch>
            <a:fillRect/>
          </a:stretch>
        </p:blipFill>
        <p:spPr>
          <a:xfrm>
            <a:off x="2266950" y="384174"/>
            <a:ext cx="7658100" cy="6108700"/>
          </a:xfrm>
          <a:prstGeom prst="rect">
            <a:avLst/>
          </a:prstGeom>
        </p:spPr>
      </p:pic>
      <p:sp>
        <p:nvSpPr>
          <p:cNvPr id="5" name="矩形 4">
            <a:extLst>
              <a:ext uri="{FF2B5EF4-FFF2-40B4-BE49-F238E27FC236}">
                <a16:creationId xmlns:a16="http://schemas.microsoft.com/office/drawing/2014/main" id="{BE6457EA-5E5C-FF2C-7C7C-5CA0C30DAAF6}"/>
              </a:ext>
            </a:extLst>
          </p:cNvPr>
          <p:cNvSpPr/>
          <p:nvPr/>
        </p:nvSpPr>
        <p:spPr>
          <a:xfrm>
            <a:off x="2266950" y="2141316"/>
            <a:ext cx="7658100" cy="4629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DA83DA1-E554-BBDC-9291-7D51B6AF11E9}"/>
              </a:ext>
            </a:extLst>
          </p:cNvPr>
          <p:cNvSpPr/>
          <p:nvPr/>
        </p:nvSpPr>
        <p:spPr>
          <a:xfrm>
            <a:off x="2266950" y="4654951"/>
            <a:ext cx="7658100" cy="4629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6093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96360A-1479-6480-588B-AB5D2DD9F6FF}"/>
              </a:ext>
            </a:extLst>
          </p:cNvPr>
          <p:cNvSpPr>
            <a:spLocks noGrp="1"/>
          </p:cNvSpPr>
          <p:nvPr>
            <p:ph type="title"/>
          </p:nvPr>
        </p:nvSpPr>
        <p:spPr/>
        <p:txBody>
          <a:bodyPr/>
          <a:lstStyle/>
          <a:p>
            <a:endParaRPr kumimoji="1" lang="zh-CN" altLang="en-US"/>
          </a:p>
        </p:txBody>
      </p:sp>
      <p:sp>
        <p:nvSpPr>
          <p:cNvPr id="3" name="灯片编号占位符 2">
            <a:extLst>
              <a:ext uri="{FF2B5EF4-FFF2-40B4-BE49-F238E27FC236}">
                <a16:creationId xmlns:a16="http://schemas.microsoft.com/office/drawing/2014/main" id="{651845B5-14D2-509C-EDBF-0B97273C028F}"/>
              </a:ext>
            </a:extLst>
          </p:cNvPr>
          <p:cNvSpPr>
            <a:spLocks noGrp="1"/>
          </p:cNvSpPr>
          <p:nvPr>
            <p:ph type="sldNum" sz="quarter" idx="10"/>
          </p:nvPr>
        </p:nvSpPr>
        <p:spPr/>
        <p:txBody>
          <a:bodyPr/>
          <a:lstStyle/>
          <a:p>
            <a:fld id="{F56ABC50-C693-6145-8FE9-48A83A944B62}" type="slidenum">
              <a:rPr kumimoji="1" lang="zh-CN" altLang="en-US" smtClean="0"/>
              <a:pPr/>
              <a:t>102</a:t>
            </a:fld>
            <a:endParaRPr kumimoji="1" lang="zh-CN" altLang="en-US"/>
          </a:p>
        </p:txBody>
      </p:sp>
      <p:pic>
        <p:nvPicPr>
          <p:cNvPr id="4" name="图片 3">
            <a:extLst>
              <a:ext uri="{FF2B5EF4-FFF2-40B4-BE49-F238E27FC236}">
                <a16:creationId xmlns:a16="http://schemas.microsoft.com/office/drawing/2014/main" id="{366AD7A7-0088-FFD9-BDC5-A328B8B1C7F2}"/>
              </a:ext>
            </a:extLst>
          </p:cNvPr>
          <p:cNvPicPr>
            <a:picLocks noChangeAspect="1"/>
          </p:cNvPicPr>
          <p:nvPr/>
        </p:nvPicPr>
        <p:blipFill>
          <a:blip r:embed="rId2"/>
          <a:stretch>
            <a:fillRect/>
          </a:stretch>
        </p:blipFill>
        <p:spPr>
          <a:xfrm>
            <a:off x="2209800" y="865771"/>
            <a:ext cx="7772400" cy="5666330"/>
          </a:xfrm>
          <a:prstGeom prst="rect">
            <a:avLst/>
          </a:prstGeom>
        </p:spPr>
      </p:pic>
      <p:sp>
        <p:nvSpPr>
          <p:cNvPr id="6" name="矩形 5">
            <a:extLst>
              <a:ext uri="{FF2B5EF4-FFF2-40B4-BE49-F238E27FC236}">
                <a16:creationId xmlns:a16="http://schemas.microsoft.com/office/drawing/2014/main" id="{496B5015-506F-EF3F-1156-1F2970F0648C}"/>
              </a:ext>
            </a:extLst>
          </p:cNvPr>
          <p:cNvSpPr/>
          <p:nvPr/>
        </p:nvSpPr>
        <p:spPr>
          <a:xfrm>
            <a:off x="5774080" y="1898246"/>
            <a:ext cx="939236" cy="19329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001444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EC315B0-9A45-65A8-8E89-9B18608966FE}"/>
              </a:ext>
            </a:extLst>
          </p:cNvPr>
          <p:cNvSpPr>
            <a:spLocks noGrp="1"/>
          </p:cNvSpPr>
          <p:nvPr>
            <p:ph type="sldNum" sz="quarter" idx="10"/>
          </p:nvPr>
        </p:nvSpPr>
        <p:spPr/>
        <p:txBody>
          <a:bodyPr/>
          <a:lstStyle/>
          <a:p>
            <a:fld id="{F56ABC50-C693-6145-8FE9-48A83A944B62}" type="slidenum">
              <a:rPr kumimoji="1" lang="zh-CN" altLang="en-US" smtClean="0"/>
              <a:pPr/>
              <a:t>103</a:t>
            </a:fld>
            <a:endParaRPr kumimoji="1" lang="zh-CN" altLang="en-US"/>
          </a:p>
        </p:txBody>
      </p:sp>
      <p:sp>
        <p:nvSpPr>
          <p:cNvPr id="5" name="文本框 4">
            <a:extLst>
              <a:ext uri="{FF2B5EF4-FFF2-40B4-BE49-F238E27FC236}">
                <a16:creationId xmlns:a16="http://schemas.microsoft.com/office/drawing/2014/main" id="{214E2E46-654D-501C-DFC3-25DCE89ACEA0}"/>
              </a:ext>
            </a:extLst>
          </p:cNvPr>
          <p:cNvSpPr txBox="1"/>
          <p:nvPr/>
        </p:nvSpPr>
        <p:spPr>
          <a:xfrm>
            <a:off x="1199728" y="818641"/>
            <a:ext cx="8883386" cy="646331"/>
          </a:xfrm>
          <a:prstGeom prst="rect">
            <a:avLst/>
          </a:prstGeom>
          <a:noFill/>
        </p:spPr>
        <p:txBody>
          <a:bodyPr wrap="square">
            <a:spAutoFit/>
          </a:bodyPr>
          <a:lstStyle/>
          <a:p>
            <a:pPr marL="0" indent="0">
              <a:buNone/>
            </a:pPr>
            <a:r>
              <a:rPr kumimoji="1" lang="en-US" altLang="zh-CN" sz="1800" dirty="0">
                <a:latin typeface="SimSun" panose="02010600030101010101" pitchFamily="2" charset="-122"/>
                <a:ea typeface="SimSun" panose="02010600030101010101" pitchFamily="2" charset="-122"/>
                <a:cs typeface="Times New Roman" panose="02020603050405020304" pitchFamily="18" charset="0"/>
              </a:rPr>
              <a:t>2023</a:t>
            </a:r>
            <a:r>
              <a:rPr kumimoji="1" lang="zh-CN" altLang="en-US" sz="1800" dirty="0">
                <a:latin typeface="SimSun" panose="02010600030101010101" pitchFamily="2" charset="-122"/>
                <a:ea typeface="SimSun" panose="02010600030101010101" pitchFamily="2" charset="-122"/>
                <a:cs typeface="Times New Roman" panose="02020603050405020304" pitchFamily="18" charset="0"/>
              </a:rPr>
              <a:t>年年报中没有披露投资收益、公允价值变动收益中衍生金融工具的明细</a:t>
            </a:r>
            <a:r>
              <a:rPr kumimoji="1" lang="zh-CN" altLang="en-US" dirty="0">
                <a:latin typeface="SimSun" panose="02010600030101010101" pitchFamily="2" charset="-122"/>
                <a:ea typeface="SimSun" panose="02010600030101010101" pitchFamily="2" charset="-122"/>
                <a:cs typeface="Times New Roman" panose="02020603050405020304" pitchFamily="18" charset="0"/>
              </a:rPr>
              <a:t>，但并不违背财报披露要求，后附</a:t>
            </a:r>
            <a:r>
              <a:rPr kumimoji="1" lang="en-US" altLang="zh-CN" dirty="0">
                <a:latin typeface="SimSun" panose="02010600030101010101" pitchFamily="2" charset="-122"/>
                <a:ea typeface="SimSun" panose="02010600030101010101" pitchFamily="2" charset="-122"/>
                <a:cs typeface="Times New Roman" panose="02020603050405020304" pitchFamily="18" charset="0"/>
              </a:rPr>
              <a:t>2022</a:t>
            </a:r>
            <a:r>
              <a:rPr kumimoji="1" lang="zh-CN" altLang="en-US" dirty="0">
                <a:latin typeface="SimSun" panose="02010600030101010101" pitchFamily="2" charset="-122"/>
                <a:ea typeface="SimSun" panose="02010600030101010101" pitchFamily="2" charset="-122"/>
                <a:cs typeface="Times New Roman" panose="02020603050405020304" pitchFamily="18" charset="0"/>
              </a:rPr>
              <a:t>年财报明细供参考学习</a:t>
            </a:r>
            <a:endParaRPr kumimoji="1" lang="zh-CN" altLang="en-US" sz="1800" dirty="0">
              <a:latin typeface="SimSun" panose="02010600030101010101" pitchFamily="2" charset="-122"/>
              <a:ea typeface="SimSun" panose="02010600030101010101" pitchFamily="2" charset="-122"/>
              <a:cs typeface="Times New Roman" panose="02020603050405020304" pitchFamily="18" charset="0"/>
            </a:endParaRPr>
          </a:p>
        </p:txBody>
      </p:sp>
      <p:grpSp>
        <p:nvGrpSpPr>
          <p:cNvPr id="9" name="组合 8">
            <a:extLst>
              <a:ext uri="{FF2B5EF4-FFF2-40B4-BE49-F238E27FC236}">
                <a16:creationId xmlns:a16="http://schemas.microsoft.com/office/drawing/2014/main" id="{89BB83A2-8F89-5D40-4A6D-89DAE8938FA3}"/>
              </a:ext>
            </a:extLst>
          </p:cNvPr>
          <p:cNvGrpSpPr/>
          <p:nvPr/>
        </p:nvGrpSpPr>
        <p:grpSpPr>
          <a:xfrm>
            <a:off x="2989840" y="1464972"/>
            <a:ext cx="6851135" cy="5261425"/>
            <a:chOff x="4015451" y="1010964"/>
            <a:chExt cx="6851135" cy="5261425"/>
          </a:xfrm>
        </p:grpSpPr>
        <p:pic>
          <p:nvPicPr>
            <p:cNvPr id="6" name="图片 5">
              <a:extLst>
                <a:ext uri="{FF2B5EF4-FFF2-40B4-BE49-F238E27FC236}">
                  <a16:creationId xmlns:a16="http://schemas.microsoft.com/office/drawing/2014/main" id="{316A3A40-9280-5414-76DC-0385A9088B71}"/>
                </a:ext>
              </a:extLst>
            </p:cNvPr>
            <p:cNvPicPr>
              <a:picLocks noChangeAspect="1"/>
            </p:cNvPicPr>
            <p:nvPr/>
          </p:nvPicPr>
          <p:blipFill>
            <a:blip r:embed="rId3"/>
            <a:stretch>
              <a:fillRect/>
            </a:stretch>
          </p:blipFill>
          <p:spPr>
            <a:xfrm>
              <a:off x="4015451" y="1010964"/>
              <a:ext cx="6851135" cy="5261425"/>
            </a:xfrm>
            <a:prstGeom prst="rect">
              <a:avLst/>
            </a:prstGeom>
          </p:spPr>
        </p:pic>
        <p:grpSp>
          <p:nvGrpSpPr>
            <p:cNvPr id="4" name="组合 3">
              <a:extLst>
                <a:ext uri="{FF2B5EF4-FFF2-40B4-BE49-F238E27FC236}">
                  <a16:creationId xmlns:a16="http://schemas.microsoft.com/office/drawing/2014/main" id="{F77226B1-282D-6798-EFEA-19266B52DBF8}"/>
                </a:ext>
              </a:extLst>
            </p:cNvPr>
            <p:cNvGrpSpPr/>
            <p:nvPr/>
          </p:nvGrpSpPr>
          <p:grpSpPr>
            <a:xfrm>
              <a:off x="4361306" y="2761822"/>
              <a:ext cx="5893864" cy="2856200"/>
              <a:chOff x="4361306" y="2761822"/>
              <a:chExt cx="5893864" cy="2856200"/>
            </a:xfrm>
          </p:grpSpPr>
          <p:sp>
            <p:nvSpPr>
              <p:cNvPr id="7" name="矩形 6">
                <a:extLst>
                  <a:ext uri="{FF2B5EF4-FFF2-40B4-BE49-F238E27FC236}">
                    <a16:creationId xmlns:a16="http://schemas.microsoft.com/office/drawing/2014/main" id="{C368D9F0-21A8-E42D-9407-E75C2C003E8D}"/>
                  </a:ext>
                </a:extLst>
              </p:cNvPr>
              <p:cNvSpPr/>
              <p:nvPr/>
            </p:nvSpPr>
            <p:spPr>
              <a:xfrm>
                <a:off x="4361306" y="2761822"/>
                <a:ext cx="5893864" cy="23602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8" name="矩形 7">
                <a:extLst>
                  <a:ext uri="{FF2B5EF4-FFF2-40B4-BE49-F238E27FC236}">
                    <a16:creationId xmlns:a16="http://schemas.microsoft.com/office/drawing/2014/main" id="{190239C1-BB56-4432-510E-2D81A4CC591F}"/>
                  </a:ext>
                </a:extLst>
              </p:cNvPr>
              <p:cNvSpPr/>
              <p:nvPr/>
            </p:nvSpPr>
            <p:spPr>
              <a:xfrm>
                <a:off x="4361306" y="5382000"/>
                <a:ext cx="5893864" cy="23602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ndParaRPr>
              </a:p>
            </p:txBody>
          </p:sp>
        </p:grpSp>
      </p:grpSp>
    </p:spTree>
    <p:extLst>
      <p:ext uri="{BB962C8B-B14F-4D97-AF65-F5344CB8AC3E}">
        <p14:creationId xmlns:p14="http://schemas.microsoft.com/office/powerpoint/2010/main" val="29255581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EC315B0-9A45-65A8-8E89-9B18608966FE}"/>
              </a:ext>
            </a:extLst>
          </p:cNvPr>
          <p:cNvSpPr>
            <a:spLocks noGrp="1"/>
          </p:cNvSpPr>
          <p:nvPr>
            <p:ph type="sldNum" sz="quarter" idx="10"/>
          </p:nvPr>
        </p:nvSpPr>
        <p:spPr/>
        <p:txBody>
          <a:bodyPr/>
          <a:lstStyle/>
          <a:p>
            <a:fld id="{F56ABC50-C693-6145-8FE9-48A83A944B62}" type="slidenum">
              <a:rPr kumimoji="1" lang="zh-CN" altLang="en-US" smtClean="0"/>
              <a:pPr/>
              <a:t>104</a:t>
            </a:fld>
            <a:endParaRPr kumimoji="1" lang="zh-CN" altLang="en-US"/>
          </a:p>
        </p:txBody>
      </p:sp>
      <p:pic>
        <p:nvPicPr>
          <p:cNvPr id="4" name="图片 3">
            <a:extLst>
              <a:ext uri="{FF2B5EF4-FFF2-40B4-BE49-F238E27FC236}">
                <a16:creationId xmlns:a16="http://schemas.microsoft.com/office/drawing/2014/main" id="{E8A63C9A-6D08-44B1-A119-CC5DACBB6B65}"/>
              </a:ext>
            </a:extLst>
          </p:cNvPr>
          <p:cNvPicPr>
            <a:picLocks noChangeAspect="1"/>
          </p:cNvPicPr>
          <p:nvPr/>
        </p:nvPicPr>
        <p:blipFill rotWithShape="1">
          <a:blip r:embed="rId3"/>
          <a:srcRect t="5543"/>
          <a:stretch/>
        </p:blipFill>
        <p:spPr>
          <a:xfrm>
            <a:off x="4104412" y="333828"/>
            <a:ext cx="4767616" cy="6369626"/>
          </a:xfrm>
          <a:prstGeom prst="rect">
            <a:avLst/>
          </a:prstGeom>
        </p:spPr>
      </p:pic>
      <p:sp>
        <p:nvSpPr>
          <p:cNvPr id="7" name="矩形 6">
            <a:extLst>
              <a:ext uri="{FF2B5EF4-FFF2-40B4-BE49-F238E27FC236}">
                <a16:creationId xmlns:a16="http://schemas.microsoft.com/office/drawing/2014/main" id="{B42E20E2-5357-9CC6-8C6A-37EBB31511E9}"/>
              </a:ext>
            </a:extLst>
          </p:cNvPr>
          <p:cNvSpPr/>
          <p:nvPr/>
        </p:nvSpPr>
        <p:spPr>
          <a:xfrm>
            <a:off x="4201022" y="4861366"/>
            <a:ext cx="4671006" cy="62503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8" name="矩形 7">
            <a:extLst>
              <a:ext uri="{FF2B5EF4-FFF2-40B4-BE49-F238E27FC236}">
                <a16:creationId xmlns:a16="http://schemas.microsoft.com/office/drawing/2014/main" id="{C4CDE431-70B8-A989-3AAC-FBD287D1EF6B}"/>
              </a:ext>
            </a:extLst>
          </p:cNvPr>
          <p:cNvSpPr/>
          <p:nvPr/>
        </p:nvSpPr>
        <p:spPr>
          <a:xfrm>
            <a:off x="4152717" y="3116482"/>
            <a:ext cx="4671006" cy="85038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5" name="文本框 4">
            <a:extLst>
              <a:ext uri="{FF2B5EF4-FFF2-40B4-BE49-F238E27FC236}">
                <a16:creationId xmlns:a16="http://schemas.microsoft.com/office/drawing/2014/main" id="{9C1D0A3E-1602-0B42-223E-723454AAB44E}"/>
              </a:ext>
            </a:extLst>
          </p:cNvPr>
          <p:cNvSpPr txBox="1"/>
          <p:nvPr/>
        </p:nvSpPr>
        <p:spPr>
          <a:xfrm>
            <a:off x="192454" y="2747150"/>
            <a:ext cx="6098058" cy="369332"/>
          </a:xfrm>
          <a:prstGeom prst="rect">
            <a:avLst/>
          </a:prstGeom>
          <a:noFill/>
        </p:spPr>
        <p:txBody>
          <a:bodyPr wrap="square">
            <a:spAutoFit/>
          </a:bodyPr>
          <a:lstStyle/>
          <a:p>
            <a:r>
              <a:rPr kumimoji="1" lang="en-US" altLang="zh-CN" dirty="0">
                <a:latin typeface="SimSun" panose="02010600030101010101" pitchFamily="2" charset="-122"/>
                <a:ea typeface="SimSun" panose="02010600030101010101" pitchFamily="2" charset="-122"/>
                <a:cs typeface="Times New Roman" panose="02020603050405020304" pitchFamily="18" charset="0"/>
              </a:rPr>
              <a:t>2022</a:t>
            </a:r>
            <a:r>
              <a:rPr kumimoji="1" lang="zh-CN" altLang="en-US" dirty="0">
                <a:latin typeface="SimSun" panose="02010600030101010101" pitchFamily="2" charset="-122"/>
                <a:ea typeface="SimSun" panose="02010600030101010101" pitchFamily="2" charset="-122"/>
                <a:cs typeface="Times New Roman" panose="02020603050405020304" pitchFamily="18" charset="0"/>
              </a:rPr>
              <a:t>年财报中投资收益（损失）明细</a:t>
            </a:r>
            <a:endParaRPr lang="zh-CN" altLang="en-US" dirty="0"/>
          </a:p>
        </p:txBody>
      </p:sp>
    </p:spTree>
    <p:extLst>
      <p:ext uri="{BB962C8B-B14F-4D97-AF65-F5344CB8AC3E}">
        <p14:creationId xmlns:p14="http://schemas.microsoft.com/office/powerpoint/2010/main" val="14751556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D87CEB6-836D-6E69-B8AC-04847C90720D}"/>
              </a:ext>
            </a:extLst>
          </p:cNvPr>
          <p:cNvSpPr>
            <a:spLocks noGrp="1"/>
          </p:cNvSpPr>
          <p:nvPr>
            <p:ph type="sldNum" sz="quarter" idx="10"/>
          </p:nvPr>
        </p:nvSpPr>
        <p:spPr/>
        <p:txBody>
          <a:bodyPr/>
          <a:lstStyle/>
          <a:p>
            <a:fld id="{F56ABC50-C693-6145-8FE9-48A83A944B62}" type="slidenum">
              <a:rPr kumimoji="1" lang="zh-CN" altLang="en-US" smtClean="0"/>
              <a:pPr/>
              <a:t>105</a:t>
            </a:fld>
            <a:endParaRPr kumimoji="1" lang="zh-CN" altLang="en-US"/>
          </a:p>
        </p:txBody>
      </p:sp>
      <p:pic>
        <p:nvPicPr>
          <p:cNvPr id="4" name="图片 3">
            <a:extLst>
              <a:ext uri="{FF2B5EF4-FFF2-40B4-BE49-F238E27FC236}">
                <a16:creationId xmlns:a16="http://schemas.microsoft.com/office/drawing/2014/main" id="{6A1BC8C3-1455-49CD-9DFA-349EBB7CD260}"/>
              </a:ext>
            </a:extLst>
          </p:cNvPr>
          <p:cNvPicPr>
            <a:picLocks noChangeAspect="1"/>
          </p:cNvPicPr>
          <p:nvPr/>
        </p:nvPicPr>
        <p:blipFill>
          <a:blip r:embed="rId3"/>
          <a:stretch>
            <a:fillRect/>
          </a:stretch>
        </p:blipFill>
        <p:spPr>
          <a:xfrm>
            <a:off x="3597377" y="436538"/>
            <a:ext cx="4671006" cy="6230022"/>
          </a:xfrm>
          <a:prstGeom prst="rect">
            <a:avLst/>
          </a:prstGeom>
        </p:spPr>
      </p:pic>
      <p:sp>
        <p:nvSpPr>
          <p:cNvPr id="5" name="矩形 4">
            <a:extLst>
              <a:ext uri="{FF2B5EF4-FFF2-40B4-BE49-F238E27FC236}">
                <a16:creationId xmlns:a16="http://schemas.microsoft.com/office/drawing/2014/main" id="{0BFF9371-142A-4BD4-86EC-F933CE1D9E72}"/>
              </a:ext>
            </a:extLst>
          </p:cNvPr>
          <p:cNvSpPr/>
          <p:nvPr/>
        </p:nvSpPr>
        <p:spPr>
          <a:xfrm>
            <a:off x="3597377" y="5197032"/>
            <a:ext cx="4671006" cy="55377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6" name="矩形 5">
            <a:extLst>
              <a:ext uri="{FF2B5EF4-FFF2-40B4-BE49-F238E27FC236}">
                <a16:creationId xmlns:a16="http://schemas.microsoft.com/office/drawing/2014/main" id="{28D78C73-FBA0-18B4-A28A-B341F9F93AF5}"/>
              </a:ext>
            </a:extLst>
          </p:cNvPr>
          <p:cNvSpPr/>
          <p:nvPr/>
        </p:nvSpPr>
        <p:spPr>
          <a:xfrm>
            <a:off x="3435927" y="1501222"/>
            <a:ext cx="4832456" cy="22842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8" name="矩形 7">
            <a:extLst>
              <a:ext uri="{FF2B5EF4-FFF2-40B4-BE49-F238E27FC236}">
                <a16:creationId xmlns:a16="http://schemas.microsoft.com/office/drawing/2014/main" id="{85486122-5CF3-CA62-6EC9-67749BB52466}"/>
              </a:ext>
            </a:extLst>
          </p:cNvPr>
          <p:cNvSpPr/>
          <p:nvPr/>
        </p:nvSpPr>
        <p:spPr>
          <a:xfrm>
            <a:off x="3597377" y="3926762"/>
            <a:ext cx="4671006" cy="88760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9" name="矩形 8">
            <a:extLst>
              <a:ext uri="{FF2B5EF4-FFF2-40B4-BE49-F238E27FC236}">
                <a16:creationId xmlns:a16="http://schemas.microsoft.com/office/drawing/2014/main" id="{6A815790-5CFA-BDBE-FB16-BA72C9B0C539}"/>
              </a:ext>
            </a:extLst>
          </p:cNvPr>
          <p:cNvSpPr/>
          <p:nvPr/>
        </p:nvSpPr>
        <p:spPr>
          <a:xfrm>
            <a:off x="3597377" y="5867689"/>
            <a:ext cx="4671006" cy="55377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2" name="文本框 1">
            <a:extLst>
              <a:ext uri="{FF2B5EF4-FFF2-40B4-BE49-F238E27FC236}">
                <a16:creationId xmlns:a16="http://schemas.microsoft.com/office/drawing/2014/main" id="{B97E7AC5-4C4A-46B0-6280-25D765E1AC48}"/>
              </a:ext>
            </a:extLst>
          </p:cNvPr>
          <p:cNvSpPr txBox="1"/>
          <p:nvPr/>
        </p:nvSpPr>
        <p:spPr>
          <a:xfrm>
            <a:off x="192454" y="2747150"/>
            <a:ext cx="2961792" cy="646331"/>
          </a:xfrm>
          <a:prstGeom prst="rect">
            <a:avLst/>
          </a:prstGeom>
          <a:noFill/>
        </p:spPr>
        <p:txBody>
          <a:bodyPr wrap="square">
            <a:spAutoFit/>
          </a:bodyPr>
          <a:lstStyle/>
          <a:p>
            <a:r>
              <a:rPr kumimoji="1" lang="en-US" altLang="zh-CN" dirty="0">
                <a:latin typeface="SimSun" panose="02010600030101010101" pitchFamily="2" charset="-122"/>
                <a:ea typeface="SimSun" panose="02010600030101010101" pitchFamily="2" charset="-122"/>
                <a:cs typeface="Times New Roman" panose="02020603050405020304" pitchFamily="18" charset="0"/>
              </a:rPr>
              <a:t>2022</a:t>
            </a:r>
            <a:r>
              <a:rPr kumimoji="1" lang="zh-CN" altLang="en-US" dirty="0">
                <a:latin typeface="SimSun" panose="02010600030101010101" pitchFamily="2" charset="-122"/>
                <a:ea typeface="SimSun" panose="02010600030101010101" pitchFamily="2" charset="-122"/>
                <a:cs typeface="Times New Roman" panose="02020603050405020304" pitchFamily="18" charset="0"/>
              </a:rPr>
              <a:t>年财报中公允价值变动收益（损失）明细</a:t>
            </a:r>
            <a:endParaRPr lang="zh-CN" altLang="en-US" dirty="0"/>
          </a:p>
        </p:txBody>
      </p:sp>
    </p:spTree>
    <p:extLst>
      <p:ext uri="{BB962C8B-B14F-4D97-AF65-F5344CB8AC3E}">
        <p14:creationId xmlns:p14="http://schemas.microsoft.com/office/powerpoint/2010/main" val="25178619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106</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套期保值会计处理</a:t>
            </a:r>
          </a:p>
        </p:txBody>
      </p:sp>
    </p:spTree>
    <p:extLst>
      <p:ext uri="{BB962C8B-B14F-4D97-AF65-F5344CB8AC3E}">
        <p14:creationId xmlns:p14="http://schemas.microsoft.com/office/powerpoint/2010/main" val="8333612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107</a:t>
            </a:fld>
            <a:endParaRPr kumimoji="1" lang="zh-CN" altLang="en-US"/>
          </a:p>
        </p:txBody>
      </p:sp>
      <p:sp>
        <p:nvSpPr>
          <p:cNvPr id="5" name="内容占位符 4">
            <a:extLst>
              <a:ext uri="{FF2B5EF4-FFF2-40B4-BE49-F238E27FC236}">
                <a16:creationId xmlns:a16="http://schemas.microsoft.com/office/drawing/2014/main" id="{8E897F27-292F-42CD-9C4A-7C50005B8FCA}"/>
              </a:ext>
            </a:extLst>
          </p:cNvPr>
          <p:cNvSpPr>
            <a:spLocks noGrp="1"/>
          </p:cNvSpPr>
          <p:nvPr>
            <p:ph sz="quarter" idx="11"/>
          </p:nvPr>
        </p:nvSpPr>
        <p:spPr/>
        <p:txBody>
          <a:bodyPr>
            <a:normAutofit fontScale="92500"/>
          </a:bodyPr>
          <a:lstStyle/>
          <a:p>
            <a:pPr indent="304800">
              <a:lnSpc>
                <a:spcPct val="125000"/>
              </a:lnSpc>
              <a:spcBef>
                <a:spcPts val="600"/>
              </a:spcBef>
            </a:pPr>
            <a:r>
              <a:rPr lang="zh-CN" altLang="zh-CN" sz="2600" kern="100" dirty="0">
                <a:effectLst/>
                <a:latin typeface="SimSun" panose="02010600030101010101" pitchFamily="2" charset="-122"/>
              </a:rPr>
              <a:t>案例：</a:t>
            </a:r>
            <a:r>
              <a:rPr lang="en-US" altLang="zh-CN" sz="2600" kern="100" dirty="0">
                <a:effectLst/>
                <a:latin typeface="SimSun" panose="02010600030101010101" pitchFamily="2" charset="-122"/>
              </a:rPr>
              <a:t>A </a:t>
            </a:r>
            <a:r>
              <a:rPr lang="zh-CN" altLang="zh-CN" sz="2600" kern="100" dirty="0">
                <a:effectLst/>
                <a:latin typeface="SimSun" panose="02010600030101010101" pitchFamily="2" charset="-122"/>
              </a:rPr>
              <a:t>公司为非金融上市公司，</a:t>
            </a:r>
            <a:r>
              <a:rPr lang="en-US" altLang="zh-CN" sz="2600" kern="100" dirty="0">
                <a:effectLst/>
                <a:latin typeface="SimSun" panose="02010600030101010101" pitchFamily="2" charset="-122"/>
              </a:rPr>
              <a:t>20X1 </a:t>
            </a:r>
            <a:r>
              <a:rPr lang="zh-CN" altLang="zh-CN" sz="2600" kern="100" dirty="0">
                <a:effectLst/>
                <a:latin typeface="SimSun" panose="02010600030101010101" pitchFamily="2" charset="-122"/>
              </a:rPr>
              <a:t>年当年度使用闲置的自有资金频繁滚动购买理财产品，合计购买总额</a:t>
            </a:r>
            <a:r>
              <a:rPr lang="en-US" altLang="zh-CN" sz="2600" kern="100" dirty="0">
                <a:effectLst/>
                <a:latin typeface="SimSun" panose="02010600030101010101" pitchFamily="2" charset="-122"/>
              </a:rPr>
              <a:t> 11 </a:t>
            </a:r>
            <a:r>
              <a:rPr lang="zh-CN" altLang="zh-CN" sz="2600" kern="100" dirty="0">
                <a:effectLst/>
                <a:latin typeface="SimSun" panose="02010600030101010101" pitchFamily="2" charset="-122"/>
              </a:rPr>
              <a:t>亿元，其中持有天数</a:t>
            </a:r>
            <a:r>
              <a:rPr lang="en-US" altLang="zh-CN" sz="2600" kern="100" dirty="0">
                <a:effectLst/>
                <a:latin typeface="SimSun" panose="02010600030101010101" pitchFamily="2" charset="-122"/>
              </a:rPr>
              <a:t> 60 </a:t>
            </a:r>
            <a:r>
              <a:rPr lang="zh-CN" altLang="zh-CN" sz="2600" kern="100" dirty="0">
                <a:effectLst/>
                <a:latin typeface="SimSun" panose="02010600030101010101" pitchFamily="2" charset="-122"/>
              </a:rPr>
              <a:t>天以内的理财产品占比</a:t>
            </a:r>
            <a:r>
              <a:rPr lang="en-US" altLang="zh-CN" sz="2600" kern="100" dirty="0">
                <a:effectLst/>
                <a:latin typeface="SimSun" panose="02010600030101010101" pitchFamily="2" charset="-122"/>
              </a:rPr>
              <a:t> 90%</a:t>
            </a:r>
            <a:r>
              <a:rPr lang="zh-CN" altLang="zh-CN" sz="2600" kern="100" dirty="0">
                <a:effectLst/>
                <a:latin typeface="SimSun" panose="02010600030101010101" pitchFamily="2" charset="-122"/>
              </a:rPr>
              <a:t>，</a:t>
            </a:r>
            <a:r>
              <a:rPr lang="en-US" altLang="zh-CN" sz="2600" kern="100" dirty="0">
                <a:effectLst/>
                <a:latin typeface="SimSun" panose="02010600030101010101" pitchFamily="2" charset="-122"/>
              </a:rPr>
              <a:t>A </a:t>
            </a:r>
            <a:r>
              <a:rPr lang="zh-CN" altLang="zh-CN" sz="2600" kern="100" dirty="0">
                <a:effectLst/>
                <a:latin typeface="SimSun" panose="02010600030101010101" pitchFamily="2" charset="-122"/>
              </a:rPr>
              <a:t>公司将金额大于</a:t>
            </a:r>
            <a:r>
              <a:rPr lang="en-US" altLang="zh-CN" sz="2600" kern="100" dirty="0">
                <a:effectLst/>
                <a:latin typeface="SimSun" panose="02010600030101010101" pitchFamily="2" charset="-122"/>
              </a:rPr>
              <a:t> 500 </a:t>
            </a:r>
            <a:r>
              <a:rPr lang="zh-CN" altLang="zh-CN" sz="2600" kern="100" dirty="0">
                <a:effectLst/>
                <a:latin typeface="SimSun" panose="02010600030101010101" pitchFamily="2" charset="-122"/>
              </a:rPr>
              <a:t>万且持有天数</a:t>
            </a:r>
            <a:r>
              <a:rPr lang="en-US" altLang="zh-CN" sz="2600" kern="100" dirty="0">
                <a:effectLst/>
                <a:latin typeface="SimSun" panose="02010600030101010101" pitchFamily="2" charset="-122"/>
              </a:rPr>
              <a:t> 60 </a:t>
            </a:r>
            <a:r>
              <a:rPr lang="zh-CN" altLang="zh-CN" sz="2600" kern="100" dirty="0">
                <a:effectLst/>
                <a:latin typeface="SimSun" panose="02010600030101010101" pitchFamily="2" charset="-122"/>
              </a:rPr>
              <a:t>天以内的理财产品的购买和赎回产生的现金流入和流出在现金流量表投资活动中按照净额法列报，其他理财产品的购买和赎回按总额法列报。如果净额法列报的短期理财产品 的购买和赎回变更为总额法列报，将导致</a:t>
            </a:r>
            <a:r>
              <a:rPr lang="en-US" altLang="zh-CN" sz="2600" kern="100" dirty="0">
                <a:effectLst/>
                <a:latin typeface="SimSun" panose="02010600030101010101" pitchFamily="2" charset="-122"/>
              </a:rPr>
              <a:t> A </a:t>
            </a:r>
            <a:r>
              <a:rPr lang="zh-CN" altLang="zh-CN" sz="2600" kern="100" dirty="0">
                <a:effectLst/>
                <a:latin typeface="SimSun" panose="02010600030101010101" pitchFamily="2" charset="-122"/>
              </a:rPr>
              <a:t>公司合并现金流量表 中</a:t>
            </a:r>
            <a:r>
              <a:rPr lang="en-US" altLang="zh-CN" sz="2600" kern="100" dirty="0">
                <a:effectLst/>
                <a:latin typeface="SimSun" panose="02010600030101010101" pitchFamily="2" charset="-122"/>
              </a:rPr>
              <a:t>“</a:t>
            </a:r>
            <a:r>
              <a:rPr lang="zh-CN" altLang="zh-CN" sz="2600" kern="100" dirty="0">
                <a:effectLst/>
                <a:latin typeface="SimSun" panose="02010600030101010101" pitchFamily="2" charset="-122"/>
              </a:rPr>
              <a:t>投资支付的现金</a:t>
            </a:r>
            <a:r>
              <a:rPr lang="en-US" altLang="zh-CN" sz="2600" kern="100" dirty="0">
                <a:effectLst/>
                <a:latin typeface="SimSun" panose="02010600030101010101" pitchFamily="2" charset="-122"/>
              </a:rPr>
              <a:t>”</a:t>
            </a:r>
            <a:r>
              <a:rPr lang="zh-CN" altLang="zh-CN" sz="2600" kern="100" dirty="0">
                <a:effectLst/>
                <a:latin typeface="SimSun" panose="02010600030101010101" pitchFamily="2" charset="-122"/>
              </a:rPr>
              <a:t>和</a:t>
            </a:r>
            <a:r>
              <a:rPr lang="en-US" altLang="zh-CN" sz="2600" kern="100" dirty="0">
                <a:effectLst/>
                <a:latin typeface="SimSun" panose="02010600030101010101" pitchFamily="2" charset="-122"/>
              </a:rPr>
              <a:t>“</a:t>
            </a:r>
            <a:r>
              <a:rPr lang="zh-CN" altLang="zh-CN" sz="2600" kern="100" dirty="0">
                <a:effectLst/>
                <a:latin typeface="SimSun" panose="02010600030101010101" pitchFamily="2" charset="-122"/>
              </a:rPr>
              <a:t>收回投资收到的现金</a:t>
            </a:r>
            <a:r>
              <a:rPr lang="en-US" altLang="zh-CN" sz="2600" kern="100" dirty="0">
                <a:effectLst/>
                <a:latin typeface="SimSun" panose="02010600030101010101" pitchFamily="2" charset="-122"/>
              </a:rPr>
              <a:t>”</a:t>
            </a:r>
            <a:r>
              <a:rPr lang="zh-CN" altLang="zh-CN" sz="2600" kern="100" dirty="0">
                <a:effectLst/>
                <a:latin typeface="SimSun" panose="02010600030101010101" pitchFamily="2" charset="-122"/>
              </a:rPr>
              <a:t>同时增加</a:t>
            </a:r>
            <a:r>
              <a:rPr lang="en-US" altLang="zh-CN" sz="2600" kern="100" dirty="0">
                <a:effectLst/>
                <a:latin typeface="SimSun" panose="02010600030101010101" pitchFamily="2" charset="-122"/>
              </a:rPr>
              <a:t> 10 </a:t>
            </a:r>
            <a:r>
              <a:rPr lang="zh-CN" altLang="zh-CN" sz="2600" kern="100" dirty="0">
                <a:effectLst/>
                <a:latin typeface="SimSun" panose="02010600030101010101" pitchFamily="2" charset="-122"/>
              </a:rPr>
              <a:t>亿元。</a:t>
            </a:r>
            <a:r>
              <a:rPr lang="zh-CN" altLang="zh-CN" sz="2600" kern="100" dirty="0">
                <a:effectLst/>
                <a:highlight>
                  <a:srgbClr val="FFFF00"/>
                </a:highlight>
                <a:latin typeface="SimSun" panose="02010600030101010101" pitchFamily="2" charset="-122"/>
              </a:rPr>
              <a:t>对于上述大额短期理财产品持有期间，购买和赎回产生的 现金流量</a:t>
            </a:r>
            <a:r>
              <a:rPr lang="en-US" altLang="zh-CN" sz="2600" kern="100" dirty="0">
                <a:effectLst/>
                <a:highlight>
                  <a:srgbClr val="FFFF00"/>
                </a:highlight>
                <a:latin typeface="SimSun" panose="02010600030101010101" pitchFamily="2" charset="-122"/>
              </a:rPr>
              <a:t>,A </a:t>
            </a:r>
            <a:r>
              <a:rPr lang="zh-CN" altLang="zh-CN" sz="2600" kern="100" dirty="0">
                <a:effectLst/>
                <a:highlight>
                  <a:srgbClr val="FFFF00"/>
                </a:highlight>
                <a:latin typeface="SimSun" panose="02010600030101010101" pitchFamily="2" charset="-122"/>
              </a:rPr>
              <a:t>公司是否可以将其按净额列报还是应总额列报？ </a:t>
            </a:r>
            <a:r>
              <a:rPr lang="en-US" altLang="zh-CN" sz="2600" kern="100" dirty="0">
                <a:effectLst/>
                <a:highlight>
                  <a:srgbClr val="FFFF00"/>
                </a:highlight>
                <a:latin typeface="SimSun" panose="02010600030101010101" pitchFamily="2" charset="-122"/>
              </a:rPr>
              <a:t>	</a:t>
            </a:r>
            <a:endParaRPr lang="zh-CN" altLang="zh-CN" sz="2600" kern="100" dirty="0">
              <a:effectLst/>
              <a:highlight>
                <a:srgbClr val="FFFF00"/>
              </a:highlight>
              <a:latin typeface="SimSun" panose="02010600030101010101" pitchFamily="2" charset="-122"/>
            </a:endParaRPr>
          </a:p>
          <a:p>
            <a:endParaRPr lang="zh-CN" altLang="en-US" dirty="0">
              <a:latin typeface="SimSun" panose="02010600030101010101" pitchFamily="2" charset="-122"/>
            </a:endParaRPr>
          </a:p>
        </p:txBody>
      </p:sp>
      <p:sp>
        <p:nvSpPr>
          <p:cNvPr id="7" name="标题 1">
            <a:extLst>
              <a:ext uri="{FF2B5EF4-FFF2-40B4-BE49-F238E27FC236}">
                <a16:creationId xmlns:a16="http://schemas.microsoft.com/office/drawing/2014/main" id="{DF2DBB75-7C3D-4895-AFE3-6260A801B35F}"/>
              </a:ext>
            </a:extLst>
          </p:cNvPr>
          <p:cNvSpPr>
            <a:spLocks noGrp="1"/>
          </p:cNvSpPr>
          <p:nvPr>
            <p:ph type="title"/>
          </p:nvPr>
        </p:nvSpPr>
        <p:spPr>
          <a:xfrm>
            <a:off x="939114" y="365126"/>
            <a:ext cx="8427308" cy="821124"/>
          </a:xfrm>
        </p:spPr>
        <p:txBody>
          <a:bodyPr/>
          <a:lstStyle/>
          <a:p>
            <a:r>
              <a:rPr kumimoji="1" lang="zh-CN" altLang="en-US"/>
              <a:t>套期保值会计处理</a:t>
            </a:r>
            <a:endParaRPr kumimoji="1" lang="zh-CN" altLang="en-US" dirty="0"/>
          </a:p>
        </p:txBody>
      </p:sp>
    </p:spTree>
    <p:extLst>
      <p:ext uri="{BB962C8B-B14F-4D97-AF65-F5344CB8AC3E}">
        <p14:creationId xmlns:p14="http://schemas.microsoft.com/office/powerpoint/2010/main" val="24687923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108</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总结复盘</a:t>
            </a:r>
          </a:p>
        </p:txBody>
      </p:sp>
    </p:spTree>
    <p:extLst>
      <p:ext uri="{BB962C8B-B14F-4D97-AF65-F5344CB8AC3E}">
        <p14:creationId xmlns:p14="http://schemas.microsoft.com/office/powerpoint/2010/main" val="28223130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91E103-6134-44EF-33ED-5D6619EDB30D}"/>
              </a:ext>
            </a:extLst>
          </p:cNvPr>
          <p:cNvSpPr>
            <a:spLocks noGrp="1"/>
          </p:cNvSpPr>
          <p:nvPr>
            <p:ph type="title"/>
          </p:nvPr>
        </p:nvSpPr>
        <p:spPr/>
        <p:txBody>
          <a:bodyPr/>
          <a:lstStyle/>
          <a:p>
            <a:r>
              <a:rPr kumimoji="1" lang="zh-CN" altLang="en-US" dirty="0"/>
              <a:t>江西铜业</a:t>
            </a:r>
            <a:r>
              <a:rPr kumimoji="1" lang="en-US" altLang="zh-CN" dirty="0"/>
              <a:t>2023</a:t>
            </a:r>
            <a:r>
              <a:rPr kumimoji="1" lang="zh-CN" altLang="en-US" dirty="0"/>
              <a:t>年报总结与复盘</a:t>
            </a:r>
          </a:p>
        </p:txBody>
      </p:sp>
      <p:sp>
        <p:nvSpPr>
          <p:cNvPr id="3" name="灯片编号占位符 2">
            <a:extLst>
              <a:ext uri="{FF2B5EF4-FFF2-40B4-BE49-F238E27FC236}">
                <a16:creationId xmlns:a16="http://schemas.microsoft.com/office/drawing/2014/main" id="{33712995-839C-CA19-2E29-CCECC045962A}"/>
              </a:ext>
            </a:extLst>
          </p:cNvPr>
          <p:cNvSpPr>
            <a:spLocks noGrp="1"/>
          </p:cNvSpPr>
          <p:nvPr>
            <p:ph type="sldNum" sz="quarter" idx="10"/>
          </p:nvPr>
        </p:nvSpPr>
        <p:spPr/>
        <p:txBody>
          <a:bodyPr/>
          <a:lstStyle/>
          <a:p>
            <a:fld id="{F56ABC50-C693-6145-8FE9-48A83A944B62}" type="slidenum">
              <a:rPr kumimoji="1" lang="zh-CN" altLang="en-US" smtClean="0"/>
              <a:pPr/>
              <a:t>109</a:t>
            </a:fld>
            <a:endParaRPr kumimoji="1" lang="zh-CN" altLang="en-US"/>
          </a:p>
        </p:txBody>
      </p:sp>
      <p:sp>
        <p:nvSpPr>
          <p:cNvPr id="4" name="内容占位符 3">
            <a:extLst>
              <a:ext uri="{FF2B5EF4-FFF2-40B4-BE49-F238E27FC236}">
                <a16:creationId xmlns:a16="http://schemas.microsoft.com/office/drawing/2014/main" id="{2B5F74D9-661D-8137-0601-B351B6AC7C27}"/>
              </a:ext>
            </a:extLst>
          </p:cNvPr>
          <p:cNvSpPr>
            <a:spLocks noGrp="1"/>
          </p:cNvSpPr>
          <p:nvPr>
            <p:ph sz="quarter" idx="11"/>
          </p:nvPr>
        </p:nvSpPr>
        <p:spPr/>
        <p:txBody>
          <a:bodyPr>
            <a:normAutofit fontScale="92500" lnSpcReduction="20000"/>
          </a:bodyPr>
          <a:lstStyle/>
          <a:p>
            <a:r>
              <a:rPr lang="zh-CN" altLang="zh-CN" sz="2400" kern="100" dirty="0">
                <a:effectLst/>
                <a:latin typeface="SimSun" panose="02010600030101010101" pitchFamily="2" charset="-122"/>
              </a:rPr>
              <a:t>分析：《企业会计准则第</a:t>
            </a:r>
            <a:r>
              <a:rPr lang="en-US" altLang="zh-CN" sz="2400" kern="100" dirty="0">
                <a:effectLst/>
                <a:latin typeface="SimSun" panose="02010600030101010101" pitchFamily="2" charset="-122"/>
              </a:rPr>
              <a:t> 31 </a:t>
            </a:r>
            <a:r>
              <a:rPr lang="zh-CN" altLang="zh-CN" sz="2400" kern="100" dirty="0">
                <a:effectLst/>
                <a:latin typeface="SimSun" panose="02010600030101010101" pitchFamily="2" charset="-122"/>
              </a:rPr>
              <a:t>号</a:t>
            </a:r>
            <a:r>
              <a:rPr lang="en-US" altLang="zh-CN" sz="2400" kern="100" dirty="0">
                <a:effectLst/>
                <a:latin typeface="SimSun" panose="02010600030101010101" pitchFamily="2" charset="-122"/>
              </a:rPr>
              <a:t>——</a:t>
            </a:r>
            <a:r>
              <a:rPr lang="zh-CN" altLang="zh-CN" sz="2400" kern="100" dirty="0">
                <a:effectLst/>
                <a:latin typeface="SimSun" panose="02010600030101010101" pitchFamily="2" charset="-122"/>
              </a:rPr>
              <a:t>现金流量表》规定，现金流量应当分别按照现金流入和现金流出总额列报，</a:t>
            </a:r>
            <a:r>
              <a:rPr lang="zh-CN" altLang="zh-CN" sz="2400" kern="100" dirty="0">
                <a:effectLst/>
                <a:highlight>
                  <a:srgbClr val="FFFF00"/>
                </a:highlight>
                <a:latin typeface="SimSun" panose="02010600030101010101" pitchFamily="2" charset="-122"/>
              </a:rPr>
              <a:t>但周转快、 金额大、期限短项目的现金流入和现金流出可以按照净额列报。对于</a:t>
            </a:r>
            <a:r>
              <a:rPr lang="en-US" altLang="zh-CN" sz="2400" kern="100" dirty="0">
                <a:effectLst/>
                <a:highlight>
                  <a:srgbClr val="FFFF00"/>
                </a:highlight>
                <a:latin typeface="SimSun" panose="02010600030101010101" pitchFamily="2" charset="-122"/>
              </a:rPr>
              <a:t>“</a:t>
            </a:r>
            <a:r>
              <a:rPr lang="zh-CN" altLang="zh-CN" sz="2400" kern="100" dirty="0">
                <a:effectLst/>
                <a:highlight>
                  <a:srgbClr val="FFFF00"/>
                </a:highlight>
                <a:latin typeface="SimSun" panose="02010600030101010101" pitchFamily="2" charset="-122"/>
              </a:rPr>
              <a:t>周转快、金额大、期限短</a:t>
            </a:r>
            <a:r>
              <a:rPr lang="en-US" altLang="zh-CN" sz="2400" kern="100" dirty="0">
                <a:effectLst/>
                <a:highlight>
                  <a:srgbClr val="FFFF00"/>
                </a:highlight>
                <a:latin typeface="SimSun" panose="02010600030101010101" pitchFamily="2" charset="-122"/>
              </a:rPr>
              <a:t>”</a:t>
            </a:r>
            <a:r>
              <a:rPr lang="zh-CN" altLang="zh-CN" sz="2400" kern="100" dirty="0">
                <a:effectLst/>
                <a:highlight>
                  <a:srgbClr val="FFFF00"/>
                </a:highlight>
                <a:latin typeface="SimSun" panose="02010600030101010101" pitchFamily="2" charset="-122"/>
              </a:rPr>
              <a:t>企业会计准则没有统一的标准</a:t>
            </a:r>
            <a:r>
              <a:rPr lang="zh-CN" altLang="zh-CN" sz="2400" kern="100" dirty="0">
                <a:effectLst/>
                <a:latin typeface="SimSun" panose="02010600030101010101" pitchFamily="2" charset="-122"/>
              </a:rPr>
              <a:t>。</a:t>
            </a:r>
            <a:r>
              <a:rPr lang="zh-CN" altLang="zh-CN" sz="2400" kern="100" dirty="0">
                <a:effectLst/>
                <a:highlight>
                  <a:srgbClr val="FFFF00"/>
                </a:highlight>
                <a:latin typeface="SimSun" panose="02010600030101010101" pitchFamily="2" charset="-122"/>
              </a:rPr>
              <a:t>实务中，非金融上市公司购买的理财产品采用净额法和总额法列报方式均存在，只是大多数采用总额法。</a:t>
            </a:r>
            <a:r>
              <a:rPr lang="zh-CN" altLang="zh-CN" sz="2400" kern="100" dirty="0">
                <a:effectLst/>
                <a:latin typeface="SimSun" panose="02010600030101010101" pitchFamily="2" charset="-122"/>
              </a:rPr>
              <a:t>上市公司在考虑现金流量列报时，应该结合交易习惯、购买金额、频率等因素综合考虑，认为采用净额列报符合企业会计准则有关规定且更有助于 报表使用者了解企业现金流情况的，一般情况下应一贯执行，并充分披露。此外仍需注意的是，尽管公司现金流量表中部分理财 产品选择按照净额法列报，但是在年度报告</a:t>
            </a:r>
            <a:r>
              <a:rPr lang="en-US" altLang="zh-CN" sz="2400" kern="100" dirty="0">
                <a:effectLst/>
                <a:latin typeface="SimSun" panose="02010600030101010101" pitchFamily="2" charset="-122"/>
              </a:rPr>
              <a:t>“</a:t>
            </a:r>
            <a:r>
              <a:rPr lang="zh-CN" altLang="zh-CN" sz="2400" kern="100" dirty="0">
                <a:effectLst/>
                <a:latin typeface="SimSun" panose="02010600030101010101" pitchFamily="2" charset="-122"/>
              </a:rPr>
              <a:t>委托理财总体情况</a:t>
            </a:r>
            <a:r>
              <a:rPr lang="en-US" altLang="zh-CN" sz="2400" kern="100" dirty="0">
                <a:effectLst/>
                <a:latin typeface="SimSun" panose="02010600030101010101" pitchFamily="2" charset="-122"/>
              </a:rPr>
              <a:t>” </a:t>
            </a:r>
            <a:r>
              <a:rPr lang="zh-CN" altLang="zh-CN" sz="2400" kern="100" dirty="0">
                <a:effectLst/>
                <a:latin typeface="SimSun" panose="02010600030101010101" pitchFamily="2" charset="-122"/>
              </a:rPr>
              <a:t>等相关部分仍应充分披露当年度购买理财产品情况，包括产品类型、总体金额等信息。</a:t>
            </a:r>
          </a:p>
          <a:p>
            <a:endParaRPr kumimoji="1" lang="zh-CN" altLang="en-US" dirty="0">
              <a:latin typeface="SimSun" panose="02010600030101010101" pitchFamily="2" charset="-122"/>
            </a:endParaRPr>
          </a:p>
        </p:txBody>
      </p:sp>
    </p:spTree>
    <p:extLst>
      <p:ext uri="{BB962C8B-B14F-4D97-AF65-F5344CB8AC3E}">
        <p14:creationId xmlns:p14="http://schemas.microsoft.com/office/powerpoint/2010/main" val="1041643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89737B-B646-8EBE-A5C2-3E7083C2D1FE}"/>
              </a:ext>
            </a:extLst>
          </p:cNvPr>
          <p:cNvSpPr>
            <a:spLocks noGrp="1"/>
          </p:cNvSpPr>
          <p:nvPr>
            <p:ph type="title"/>
          </p:nvPr>
        </p:nvSpPr>
        <p:spPr/>
        <p:txBody>
          <a:bodyPr/>
          <a:lstStyle/>
          <a:p>
            <a:r>
              <a:rPr kumimoji="1" lang="zh-CN" altLang="en-US" dirty="0"/>
              <a:t>案例引入</a:t>
            </a:r>
            <a:r>
              <a:rPr kumimoji="1" lang="en-US" altLang="zh-CN" dirty="0"/>
              <a:t>2</a:t>
            </a:r>
            <a:r>
              <a:rPr kumimoji="1" lang="zh-CN" altLang="en-US" dirty="0"/>
              <a:t>：化工企业套期保值</a:t>
            </a:r>
          </a:p>
        </p:txBody>
      </p:sp>
      <p:sp>
        <p:nvSpPr>
          <p:cNvPr id="3" name="灯片编号占位符 2">
            <a:extLst>
              <a:ext uri="{FF2B5EF4-FFF2-40B4-BE49-F238E27FC236}">
                <a16:creationId xmlns:a16="http://schemas.microsoft.com/office/drawing/2014/main" id="{1C792E39-8172-4032-6040-1E6919070996}"/>
              </a:ext>
            </a:extLst>
          </p:cNvPr>
          <p:cNvSpPr>
            <a:spLocks noGrp="1"/>
          </p:cNvSpPr>
          <p:nvPr>
            <p:ph type="sldNum" sz="quarter" idx="10"/>
          </p:nvPr>
        </p:nvSpPr>
        <p:spPr/>
        <p:txBody>
          <a:bodyPr/>
          <a:lstStyle/>
          <a:p>
            <a:fld id="{F56ABC50-C693-6145-8FE9-48A83A944B62}" type="slidenum">
              <a:rPr kumimoji="1" lang="zh-CN" altLang="en-US" smtClean="0"/>
              <a:pPr/>
              <a:t>11</a:t>
            </a:fld>
            <a:endParaRPr kumimoji="1" lang="zh-CN" altLang="en-US"/>
          </a:p>
        </p:txBody>
      </p:sp>
      <p:pic>
        <p:nvPicPr>
          <p:cNvPr id="6" name="图片 5">
            <a:extLst>
              <a:ext uri="{FF2B5EF4-FFF2-40B4-BE49-F238E27FC236}">
                <a16:creationId xmlns:a16="http://schemas.microsoft.com/office/drawing/2014/main" id="{95FAA369-7110-4BE2-B932-D79D7260A97C}"/>
              </a:ext>
            </a:extLst>
          </p:cNvPr>
          <p:cNvPicPr>
            <a:picLocks noChangeAspect="1"/>
          </p:cNvPicPr>
          <p:nvPr/>
        </p:nvPicPr>
        <p:blipFill>
          <a:blip r:embed="rId2"/>
          <a:stretch>
            <a:fillRect/>
          </a:stretch>
        </p:blipFill>
        <p:spPr>
          <a:xfrm>
            <a:off x="3785647" y="1221680"/>
            <a:ext cx="4620705" cy="5355067"/>
          </a:xfrm>
          <a:prstGeom prst="rect">
            <a:avLst/>
          </a:prstGeom>
        </p:spPr>
      </p:pic>
      <p:sp>
        <p:nvSpPr>
          <p:cNvPr id="7" name="文本框 6">
            <a:extLst>
              <a:ext uri="{FF2B5EF4-FFF2-40B4-BE49-F238E27FC236}">
                <a16:creationId xmlns:a16="http://schemas.microsoft.com/office/drawing/2014/main" id="{A23353DA-99D3-406C-A8F8-098223939A39}"/>
              </a:ext>
            </a:extLst>
          </p:cNvPr>
          <p:cNvSpPr txBox="1"/>
          <p:nvPr/>
        </p:nvSpPr>
        <p:spPr>
          <a:xfrm>
            <a:off x="367644" y="1853515"/>
            <a:ext cx="3289170" cy="646331"/>
          </a:xfrm>
          <a:prstGeom prst="rect">
            <a:avLst/>
          </a:prstGeom>
          <a:noFill/>
        </p:spPr>
        <p:txBody>
          <a:bodyPr wrap="square" rtlCol="0">
            <a:spAutoFit/>
          </a:bodyPr>
          <a:lstStyle/>
          <a:p>
            <a:r>
              <a:rPr lang="zh-CN" altLang="en-US" b="1" dirty="0">
                <a:solidFill>
                  <a:srgbClr val="FF0000"/>
                </a:solidFill>
                <a:latin typeface="宋体" panose="02010600030101010101" pitchFamily="2" charset="-122"/>
                <a:ea typeface="宋体" panose="02010600030101010101" pitchFamily="2" charset="-122"/>
              </a:rPr>
              <a:t>云图控股</a:t>
            </a:r>
            <a:r>
              <a:rPr lang="zh-CN" altLang="en-US" dirty="0">
                <a:solidFill>
                  <a:srgbClr val="FF0000"/>
                </a:solidFill>
                <a:latin typeface="宋体" panose="02010600030101010101" pitchFamily="2" charset="-122"/>
                <a:ea typeface="宋体" panose="02010600030101010101" pitchFamily="2" charset="-122"/>
              </a:rPr>
              <a:t>：关于</a:t>
            </a:r>
            <a:r>
              <a:rPr lang="en-US" altLang="zh-CN" dirty="0">
                <a:solidFill>
                  <a:srgbClr val="FF0000"/>
                </a:solidFill>
                <a:latin typeface="宋体" panose="02010600030101010101" pitchFamily="2" charset="-122"/>
                <a:ea typeface="宋体" panose="02010600030101010101" pitchFamily="2" charset="-122"/>
              </a:rPr>
              <a:t>2023</a:t>
            </a:r>
            <a:r>
              <a:rPr lang="zh-CN" altLang="en-US" dirty="0">
                <a:solidFill>
                  <a:srgbClr val="FF0000"/>
                </a:solidFill>
                <a:latin typeface="宋体" panose="02010600030101010101" pitchFamily="2" charset="-122"/>
                <a:ea typeface="宋体" panose="02010600030101010101" pitchFamily="2" charset="-122"/>
              </a:rPr>
              <a:t>年开展期货期权套期保值业务的公告</a:t>
            </a:r>
          </a:p>
        </p:txBody>
      </p:sp>
    </p:spTree>
    <p:extLst>
      <p:ext uri="{BB962C8B-B14F-4D97-AF65-F5344CB8AC3E}">
        <p14:creationId xmlns:p14="http://schemas.microsoft.com/office/powerpoint/2010/main" val="25894912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6E91D3B-E796-E64F-AA1C-4D337A2C9D5B}"/>
              </a:ext>
            </a:extLst>
          </p:cNvPr>
          <p:cNvSpPr>
            <a:spLocks noGrp="1"/>
          </p:cNvSpPr>
          <p:nvPr>
            <p:ph idx="1"/>
          </p:nvPr>
        </p:nvSpPr>
        <p:spPr>
          <a:xfrm>
            <a:off x="838200" y="1253331"/>
            <a:ext cx="10515600" cy="4351338"/>
          </a:xfrm>
        </p:spPr>
        <p:txBody>
          <a:bodyPr>
            <a:noAutofit/>
          </a:bodyPr>
          <a:lstStyle/>
          <a:p>
            <a:pPr>
              <a:lnSpc>
                <a:spcPct val="170000"/>
              </a:lnSpc>
            </a:pPr>
            <a:r>
              <a:rPr kumimoji="1" lang="zh-CN" altLang="en-US" sz="3200" dirty="0">
                <a:latin typeface="Times New Roman" panose="02020603050405020304" pitchFamily="18" charset="0"/>
                <a:ea typeface="SimSun" panose="02010600030101010101" pitchFamily="2" charset="-122"/>
                <a:cs typeface="Times New Roman" panose="02020603050405020304" pitchFamily="18" charset="0"/>
              </a:rPr>
              <a:t>多空厮杀，是期货市场乃至资本市场绕不开的永恒话题，但是“斗智斗勇”和“合法抢劫”，往往只是一步之差，但参与者的下场则是截然不同。想要入局，就必须面对风险，警惕“杀猪盘”的可能性，否则一旦到了多空对杀的局面，那时就没有理性可言了。</a:t>
            </a:r>
            <a:endParaRPr kumimoji="1" lang="en-US" altLang="zh-CN" sz="32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AACD055C-21D0-EB06-B200-365AA6D32FE1}"/>
              </a:ext>
            </a:extLst>
          </p:cNvPr>
          <p:cNvSpPr>
            <a:spLocks noGrp="1"/>
          </p:cNvSpPr>
          <p:nvPr>
            <p:ph type="sldNum" sz="quarter" idx="12"/>
          </p:nvPr>
        </p:nvSpPr>
        <p:spPr/>
        <p:txBody>
          <a:bodyPr/>
          <a:lstStyle/>
          <a:p>
            <a:fld id="{12A23114-081F-834E-85E1-95956C796665}" type="slidenum">
              <a:rPr kumimoji="1" lang="zh-CN" altLang="en-US" sz="1400" smtClean="0">
                <a:latin typeface="Times New Roman" panose="02020603050405020304" pitchFamily="18" charset="0"/>
                <a:cs typeface="Times New Roman" panose="02020603050405020304" pitchFamily="18" charset="0"/>
              </a:rPr>
              <a:t>110</a:t>
            </a:fld>
            <a:endParaRPr kumimoji="1" lang="zh-CN" altLang="en-US" sz="1400" dirty="0">
              <a:latin typeface="Times New Roman" panose="02020603050405020304" pitchFamily="18" charset="0"/>
              <a:cs typeface="Times New Roman" panose="02020603050405020304" pitchFamily="18" charset="0"/>
            </a:endParaRPr>
          </a:p>
        </p:txBody>
      </p:sp>
      <p:sp>
        <p:nvSpPr>
          <p:cNvPr id="6" name="标题 1">
            <a:extLst>
              <a:ext uri="{FF2B5EF4-FFF2-40B4-BE49-F238E27FC236}">
                <a16:creationId xmlns:a16="http://schemas.microsoft.com/office/drawing/2014/main" id="{61A0CD8C-207A-1548-ACC2-414F50C41CFA}"/>
              </a:ext>
            </a:extLst>
          </p:cNvPr>
          <p:cNvSpPr txBox="1">
            <a:spLocks/>
          </p:cNvSpPr>
          <p:nvPr/>
        </p:nvSpPr>
        <p:spPr>
          <a:xfrm>
            <a:off x="838200" y="365126"/>
            <a:ext cx="10515600" cy="69365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4000" dirty="0">
                <a:latin typeface="Times New Roman" panose="02020603050405020304" pitchFamily="18" charset="0"/>
                <a:ea typeface="SimSun" panose="02010600030101010101" pitchFamily="2" charset="-122"/>
                <a:cs typeface="Times New Roman" panose="02020603050405020304" pitchFamily="18" charset="0"/>
              </a:rPr>
              <a:t>拓展</a:t>
            </a:r>
            <a:r>
              <a:rPr kumimoji="1" lang="en-US" altLang="zh-CN" sz="4000" dirty="0">
                <a:latin typeface="Times New Roman" panose="02020603050405020304" pitchFamily="18" charset="0"/>
                <a:ea typeface="SimSun" panose="02010600030101010101" pitchFamily="2" charset="-122"/>
                <a:cs typeface="Times New Roman" panose="02020603050405020304" pitchFamily="18" charset="0"/>
              </a:rPr>
              <a:t>1</a:t>
            </a:r>
            <a:r>
              <a:rPr kumimoji="1" lang="zh-CN" altLang="en-US" sz="4000" dirty="0">
                <a:latin typeface="Times New Roman" panose="02020603050405020304" pitchFamily="18" charset="0"/>
                <a:ea typeface="SimSun" panose="02010600030101010101" pitchFamily="2" charset="-122"/>
                <a:cs typeface="Times New Roman" panose="02020603050405020304" pitchFamily="18" charset="0"/>
              </a:rPr>
              <a:t>：多空厮杀</a:t>
            </a:r>
            <a:endParaRPr kumimoji="1" lang="zh-CN" altLang="en-US" sz="8800" b="1" dirty="0"/>
          </a:p>
        </p:txBody>
      </p:sp>
      <p:sp>
        <p:nvSpPr>
          <p:cNvPr id="9" name="燕尾形 8">
            <a:extLst>
              <a:ext uri="{FF2B5EF4-FFF2-40B4-BE49-F238E27FC236}">
                <a16:creationId xmlns:a16="http://schemas.microsoft.com/office/drawing/2014/main" id="{512D9CB9-8F40-8B30-D589-996185F7A10B}"/>
              </a:ext>
            </a:extLst>
          </p:cNvPr>
          <p:cNvSpPr/>
          <p:nvPr/>
        </p:nvSpPr>
        <p:spPr>
          <a:xfrm>
            <a:off x="0" y="347867"/>
            <a:ext cx="838200" cy="693654"/>
          </a:xfrm>
          <a:prstGeom prst="chevron">
            <a:avLst/>
          </a:prstGeom>
          <a:solidFill>
            <a:srgbClr val="8B001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B7743B32-8848-1DA5-6380-FA3478784E3B}"/>
              </a:ext>
            </a:extLst>
          </p:cNvPr>
          <p:cNvSpPr/>
          <p:nvPr/>
        </p:nvSpPr>
        <p:spPr>
          <a:xfrm>
            <a:off x="11976000" y="346599"/>
            <a:ext cx="216000" cy="693654"/>
          </a:xfrm>
          <a:prstGeom prst="rect">
            <a:avLst/>
          </a:prstGeom>
          <a:solidFill>
            <a:srgbClr val="8B00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a:extLst>
              <a:ext uri="{FF2B5EF4-FFF2-40B4-BE49-F238E27FC236}">
                <a16:creationId xmlns:a16="http://schemas.microsoft.com/office/drawing/2014/main" id="{BEF2FB3E-1641-D2A5-F451-DD83E9B44B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8956" y="168794"/>
            <a:ext cx="2787044" cy="1049263"/>
          </a:xfrm>
          <a:prstGeom prst="rect">
            <a:avLst/>
          </a:prstGeom>
        </p:spPr>
      </p:pic>
    </p:spTree>
    <p:extLst>
      <p:ext uri="{BB962C8B-B14F-4D97-AF65-F5344CB8AC3E}">
        <p14:creationId xmlns:p14="http://schemas.microsoft.com/office/powerpoint/2010/main" val="4475215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7B08A-25DE-D9AA-A0C0-2AEEC825F42A}"/>
              </a:ext>
            </a:extLst>
          </p:cNvPr>
          <p:cNvSpPr>
            <a:spLocks noGrp="1"/>
          </p:cNvSpPr>
          <p:nvPr>
            <p:ph type="title"/>
          </p:nvPr>
        </p:nvSpPr>
        <p:spPr/>
        <p:txBody>
          <a:bodyPr/>
          <a:lstStyle/>
          <a:p>
            <a:r>
              <a:rPr kumimoji="1" lang="zh-CN" altLang="en-US" dirty="0"/>
              <a:t>拓展</a:t>
            </a:r>
            <a:r>
              <a:rPr kumimoji="1" lang="en-US" altLang="zh-CN" dirty="0"/>
              <a:t>1</a:t>
            </a:r>
            <a:r>
              <a:rPr kumimoji="1" lang="zh-CN" altLang="en-US" dirty="0"/>
              <a:t>：卖出</a:t>
            </a:r>
            <a:r>
              <a:rPr kumimoji="1" lang="en-US" altLang="zh-CN" dirty="0"/>
              <a:t>Call</a:t>
            </a:r>
            <a:r>
              <a:rPr kumimoji="1" lang="zh-CN" altLang="en-US" dirty="0"/>
              <a:t> </a:t>
            </a:r>
            <a:r>
              <a:rPr kumimoji="1" lang="en-US" altLang="zh-CN" dirty="0" err="1"/>
              <a:t>v.s</a:t>
            </a:r>
            <a:r>
              <a:rPr kumimoji="1" lang="en-US" altLang="zh-CN" dirty="0"/>
              <a:t>. </a:t>
            </a:r>
            <a:r>
              <a:rPr kumimoji="1" lang="zh-CN" altLang="en-US" dirty="0"/>
              <a:t>买入</a:t>
            </a:r>
            <a:r>
              <a:rPr kumimoji="1" lang="en-US" altLang="zh-CN" dirty="0"/>
              <a:t>Put</a:t>
            </a:r>
            <a:endParaRPr kumimoji="1" lang="zh-CN" altLang="en-US" dirty="0"/>
          </a:p>
        </p:txBody>
      </p:sp>
      <p:sp>
        <p:nvSpPr>
          <p:cNvPr id="3" name="灯片编号占位符 2">
            <a:extLst>
              <a:ext uri="{FF2B5EF4-FFF2-40B4-BE49-F238E27FC236}">
                <a16:creationId xmlns:a16="http://schemas.microsoft.com/office/drawing/2014/main" id="{4AACCEF2-8D4C-A6A4-3C0A-67F8AB271A75}"/>
              </a:ext>
            </a:extLst>
          </p:cNvPr>
          <p:cNvSpPr>
            <a:spLocks noGrp="1"/>
          </p:cNvSpPr>
          <p:nvPr>
            <p:ph type="sldNum" sz="quarter" idx="10"/>
          </p:nvPr>
        </p:nvSpPr>
        <p:spPr/>
        <p:txBody>
          <a:bodyPr/>
          <a:lstStyle/>
          <a:p>
            <a:fld id="{F56ABC50-C693-6145-8FE9-48A83A944B62}" type="slidenum">
              <a:rPr kumimoji="1" lang="zh-CN" altLang="en-US" smtClean="0"/>
              <a:pPr/>
              <a:t>111</a:t>
            </a:fld>
            <a:endParaRPr kumimoji="1" lang="zh-CN" altLang="en-US"/>
          </a:p>
        </p:txBody>
      </p:sp>
      <p:sp>
        <p:nvSpPr>
          <p:cNvPr id="5" name="文本框 4">
            <a:extLst>
              <a:ext uri="{FF2B5EF4-FFF2-40B4-BE49-F238E27FC236}">
                <a16:creationId xmlns:a16="http://schemas.microsoft.com/office/drawing/2014/main" id="{56396243-28FC-2C3F-EFF1-FD693EA10C26}"/>
              </a:ext>
            </a:extLst>
          </p:cNvPr>
          <p:cNvSpPr txBox="1"/>
          <p:nvPr/>
        </p:nvSpPr>
        <p:spPr>
          <a:xfrm>
            <a:off x="3992300" y="1262225"/>
            <a:ext cx="3612312" cy="403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10000"/>
              </a:lnSpc>
              <a:spcAft>
                <a:spcPts val="600"/>
              </a:spcAft>
            </a:pP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TSL</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股票三月价格</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320</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元</a:t>
            </a:r>
          </a:p>
        </p:txBody>
      </p:sp>
      <p:sp>
        <p:nvSpPr>
          <p:cNvPr id="6" name="文本框 5">
            <a:extLst>
              <a:ext uri="{FF2B5EF4-FFF2-40B4-BE49-F238E27FC236}">
                <a16:creationId xmlns:a16="http://schemas.microsoft.com/office/drawing/2014/main" id="{775CE5DE-250B-4B38-BDC9-9E2DA46D931A}"/>
              </a:ext>
            </a:extLst>
          </p:cNvPr>
          <p:cNvSpPr txBox="1"/>
          <p:nvPr/>
        </p:nvSpPr>
        <p:spPr>
          <a:xfrm>
            <a:off x="3992300" y="2009711"/>
            <a:ext cx="3612312" cy="403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10000"/>
              </a:lnSpc>
              <a:spcAft>
                <a:spcPts val="600"/>
              </a:spcAft>
            </a:pP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四月股票期权行权价格</a:t>
            </a:r>
          </a:p>
        </p:txBody>
      </p:sp>
      <p:sp>
        <p:nvSpPr>
          <p:cNvPr id="7" name="左大括号 6">
            <a:extLst>
              <a:ext uri="{FF2B5EF4-FFF2-40B4-BE49-F238E27FC236}">
                <a16:creationId xmlns:a16="http://schemas.microsoft.com/office/drawing/2014/main" id="{83743892-A3F4-A30D-526E-DE62EC731119}"/>
              </a:ext>
            </a:extLst>
          </p:cNvPr>
          <p:cNvSpPr/>
          <p:nvPr/>
        </p:nvSpPr>
        <p:spPr>
          <a:xfrm>
            <a:off x="6633594" y="1898687"/>
            <a:ext cx="246743" cy="682326"/>
          </a:xfrm>
          <a:prstGeom prst="leftBrac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latinLnBrk="1" hangingPunct="0"/>
            <a:endParaRPr lang="zh-CN" altLang="en-US">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237D8C75-9F0D-1FC8-5906-DD5440730DC1}"/>
              </a:ext>
            </a:extLst>
          </p:cNvPr>
          <p:cNvSpPr txBox="1"/>
          <p:nvPr/>
        </p:nvSpPr>
        <p:spPr>
          <a:xfrm>
            <a:off x="6923882" y="1721939"/>
            <a:ext cx="2888036" cy="9509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50000"/>
              </a:lnSpc>
              <a:spcAft>
                <a:spcPts val="600"/>
              </a:spcAft>
            </a:pPr>
            <a:r>
              <a:rPr lang="en-US" altLang="zh-CN" dirty="0">
                <a:latin typeface="Times New Roman" panose="02020603050405020304" pitchFamily="18" charset="0"/>
                <a:ea typeface="SimSun" panose="02010600030101010101" pitchFamily="2" charset="-122"/>
                <a:cs typeface="Times New Roman" panose="02020603050405020304" pitchFamily="18" charset="0"/>
              </a:rPr>
              <a:t>Call  15</a:t>
            </a:r>
            <a:r>
              <a:rPr lang="zh-CN" altLang="en-US" dirty="0">
                <a:latin typeface="Times New Roman" panose="02020603050405020304" pitchFamily="18" charset="0"/>
                <a:ea typeface="SimSun" panose="02010600030101010101" pitchFamily="2" charset="-122"/>
                <a:cs typeface="Times New Roman" panose="02020603050405020304" pitchFamily="18" charset="0"/>
              </a:rPr>
              <a:t>元</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份</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spcAft>
                <a:spcPts val="600"/>
              </a:spcAft>
            </a:pPr>
            <a:r>
              <a:rPr lang="en-US" altLang="zh-CN" dirty="0">
                <a:latin typeface="Times New Roman" panose="02020603050405020304" pitchFamily="18" charset="0"/>
                <a:ea typeface="SimSun" panose="02010600030101010101" pitchFamily="2" charset="-122"/>
                <a:cs typeface="Times New Roman" panose="02020603050405020304" pitchFamily="18" charset="0"/>
              </a:rPr>
              <a:t>Put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16</a:t>
            </a:r>
            <a:r>
              <a:rPr lang="zh-CN" altLang="en-US" dirty="0">
                <a:latin typeface="Times New Roman" panose="02020603050405020304" pitchFamily="18" charset="0"/>
                <a:ea typeface="SimSun" panose="02010600030101010101" pitchFamily="2" charset="-122"/>
                <a:cs typeface="Times New Roman" panose="02020603050405020304" pitchFamily="18" charset="0"/>
              </a:rPr>
              <a:t>元</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份</a:t>
            </a:r>
          </a:p>
        </p:txBody>
      </p:sp>
      <p:sp>
        <p:nvSpPr>
          <p:cNvPr id="9" name="文本框 8">
            <a:extLst>
              <a:ext uri="{FF2B5EF4-FFF2-40B4-BE49-F238E27FC236}">
                <a16:creationId xmlns:a16="http://schemas.microsoft.com/office/drawing/2014/main" id="{4A70B7E2-C13A-415E-8CFC-04AF00B44D80}"/>
              </a:ext>
            </a:extLst>
          </p:cNvPr>
          <p:cNvSpPr txBox="1"/>
          <p:nvPr/>
        </p:nvSpPr>
        <p:spPr>
          <a:xfrm>
            <a:off x="3992300" y="2982171"/>
            <a:ext cx="5899749" cy="403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10000"/>
              </a:lnSpc>
              <a:spcAft>
                <a:spcPts val="600"/>
              </a:spcAft>
            </a:pP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卖出</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Call   </a:t>
            </a:r>
            <a:r>
              <a:rPr lang="en-US" altLang="zh-CN" sz="2000" dirty="0" err="1">
                <a:latin typeface="Times New Roman" panose="02020603050405020304" pitchFamily="18" charset="0"/>
                <a:ea typeface="SimSun" panose="02010600030101010101" pitchFamily="2" charset="-122"/>
                <a:cs typeface="Times New Roman" panose="02020603050405020304" pitchFamily="18" charset="0"/>
              </a:rPr>
              <a:t>v.s</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买入</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Put </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：（假设</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100</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份）</a:t>
            </a:r>
          </a:p>
        </p:txBody>
      </p:sp>
      <p:cxnSp>
        <p:nvCxnSpPr>
          <p:cNvPr id="10" name="直接连接符 7">
            <a:extLst>
              <a:ext uri="{FF2B5EF4-FFF2-40B4-BE49-F238E27FC236}">
                <a16:creationId xmlns:a16="http://schemas.microsoft.com/office/drawing/2014/main" id="{E849D2C2-16E2-C023-3D47-837C3981525E}"/>
              </a:ext>
            </a:extLst>
          </p:cNvPr>
          <p:cNvCxnSpPr/>
          <p:nvPr/>
        </p:nvCxnSpPr>
        <p:spPr>
          <a:xfrm flipV="1">
            <a:off x="5305537" y="3649982"/>
            <a:ext cx="0" cy="227148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直接连接符 13">
            <a:extLst>
              <a:ext uri="{FF2B5EF4-FFF2-40B4-BE49-F238E27FC236}">
                <a16:creationId xmlns:a16="http://schemas.microsoft.com/office/drawing/2014/main" id="{5A1C1126-F8D7-C433-9F17-5C380ED82F79}"/>
              </a:ext>
            </a:extLst>
          </p:cNvPr>
          <p:cNvCxnSpPr>
            <a:cxnSpLocks/>
          </p:cNvCxnSpPr>
          <p:nvPr/>
        </p:nvCxnSpPr>
        <p:spPr>
          <a:xfrm>
            <a:off x="5305537" y="3782425"/>
            <a:ext cx="756000" cy="0"/>
          </a:xfrm>
          <a:prstGeom prst="line">
            <a:avLst/>
          </a:prstGeom>
          <a:noFill/>
          <a:ln w="25400" cap="flat">
            <a:solidFill>
              <a:schemeClr val="accent1"/>
            </a:solidFill>
            <a:prstDash val="solid"/>
            <a:round/>
            <a:headEnd type="diamond" w="med" len="med"/>
            <a:tailEnd type="triangle" w="med"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直接连接符 14">
            <a:extLst>
              <a:ext uri="{FF2B5EF4-FFF2-40B4-BE49-F238E27FC236}">
                <a16:creationId xmlns:a16="http://schemas.microsoft.com/office/drawing/2014/main" id="{1AE7691F-3044-D725-406E-D11E379BC3F3}"/>
              </a:ext>
            </a:extLst>
          </p:cNvPr>
          <p:cNvCxnSpPr>
            <a:cxnSpLocks/>
          </p:cNvCxnSpPr>
          <p:nvPr/>
        </p:nvCxnSpPr>
        <p:spPr>
          <a:xfrm>
            <a:off x="5305537" y="4389604"/>
            <a:ext cx="756000" cy="0"/>
          </a:xfrm>
          <a:prstGeom prst="line">
            <a:avLst/>
          </a:prstGeom>
          <a:noFill/>
          <a:ln w="25400" cap="flat">
            <a:solidFill>
              <a:schemeClr val="accent1"/>
            </a:solidFill>
            <a:prstDash val="solid"/>
            <a:round/>
            <a:headEnd type="diamond" w="med" len="med"/>
            <a:tailEnd type="triangle" w="med"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直接连接符 15">
            <a:extLst>
              <a:ext uri="{FF2B5EF4-FFF2-40B4-BE49-F238E27FC236}">
                <a16:creationId xmlns:a16="http://schemas.microsoft.com/office/drawing/2014/main" id="{B6CAD423-8A69-667D-71C8-BBC776A10EF5}"/>
              </a:ext>
            </a:extLst>
          </p:cNvPr>
          <p:cNvCxnSpPr>
            <a:cxnSpLocks/>
          </p:cNvCxnSpPr>
          <p:nvPr/>
        </p:nvCxnSpPr>
        <p:spPr>
          <a:xfrm>
            <a:off x="5305537" y="4996783"/>
            <a:ext cx="756000" cy="0"/>
          </a:xfrm>
          <a:prstGeom prst="line">
            <a:avLst/>
          </a:prstGeom>
          <a:noFill/>
          <a:ln w="25400" cap="flat">
            <a:solidFill>
              <a:schemeClr val="accent1"/>
            </a:solidFill>
            <a:prstDash val="solid"/>
            <a:round/>
            <a:headEnd type="diamond" w="med" len="med"/>
            <a:tailEnd type="triangle" w="med"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直接连接符 16">
            <a:extLst>
              <a:ext uri="{FF2B5EF4-FFF2-40B4-BE49-F238E27FC236}">
                <a16:creationId xmlns:a16="http://schemas.microsoft.com/office/drawing/2014/main" id="{CCCE42D5-6818-6D9D-55FB-1B1AEB628F9D}"/>
              </a:ext>
            </a:extLst>
          </p:cNvPr>
          <p:cNvCxnSpPr>
            <a:cxnSpLocks/>
          </p:cNvCxnSpPr>
          <p:nvPr/>
        </p:nvCxnSpPr>
        <p:spPr>
          <a:xfrm>
            <a:off x="5305537" y="5603963"/>
            <a:ext cx="756000" cy="0"/>
          </a:xfrm>
          <a:prstGeom prst="line">
            <a:avLst/>
          </a:prstGeom>
          <a:noFill/>
          <a:ln w="25400" cap="flat">
            <a:solidFill>
              <a:schemeClr val="accent1"/>
            </a:solidFill>
            <a:prstDash val="solid"/>
            <a:round/>
            <a:headEnd type="diamond" w="med" len="med"/>
            <a:tailEnd type="triangle" w="med"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 name="文本框 14">
            <a:extLst>
              <a:ext uri="{FF2B5EF4-FFF2-40B4-BE49-F238E27FC236}">
                <a16:creationId xmlns:a16="http://schemas.microsoft.com/office/drawing/2014/main" id="{24CA44D5-8783-3F5D-C2A8-82F7184C74F6}"/>
              </a:ext>
            </a:extLst>
          </p:cNvPr>
          <p:cNvSpPr txBox="1"/>
          <p:nvPr/>
        </p:nvSpPr>
        <p:spPr>
          <a:xfrm>
            <a:off x="6061538" y="3594746"/>
            <a:ext cx="1769486" cy="37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10000"/>
              </a:lnSpc>
              <a:spcAft>
                <a:spcPts val="600"/>
              </a:spcAft>
            </a:pPr>
            <a:r>
              <a:rPr lang="en-US" altLang="zh-CN" dirty="0">
                <a:latin typeface="Times New Roman" panose="02020603050405020304" pitchFamily="18" charset="0"/>
                <a:ea typeface="SimSun" panose="02010600030101010101" pitchFamily="2" charset="-122"/>
                <a:cs typeface="Times New Roman" panose="02020603050405020304" pitchFamily="18" charset="0"/>
              </a:rPr>
              <a:t>335 </a:t>
            </a:r>
            <a:r>
              <a:rPr lang="zh-CN" altLang="en-US" dirty="0">
                <a:latin typeface="Times New Roman" panose="02020603050405020304" pitchFamily="18" charset="0"/>
                <a:ea typeface="SimSun" panose="02010600030101010101" pitchFamily="2" charset="-122"/>
                <a:cs typeface="Times New Roman" panose="02020603050405020304" pitchFamily="18" charset="0"/>
              </a:rPr>
              <a:t>元</a:t>
            </a:r>
          </a:p>
        </p:txBody>
      </p:sp>
      <p:sp>
        <p:nvSpPr>
          <p:cNvPr id="16" name="文本框 15">
            <a:extLst>
              <a:ext uri="{FF2B5EF4-FFF2-40B4-BE49-F238E27FC236}">
                <a16:creationId xmlns:a16="http://schemas.microsoft.com/office/drawing/2014/main" id="{3DBE89EE-841F-43EB-7879-3C6BFDD92637}"/>
              </a:ext>
            </a:extLst>
          </p:cNvPr>
          <p:cNvSpPr txBox="1"/>
          <p:nvPr/>
        </p:nvSpPr>
        <p:spPr>
          <a:xfrm>
            <a:off x="6061538" y="4202887"/>
            <a:ext cx="1769486" cy="37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10000"/>
              </a:lnSpc>
              <a:spcAft>
                <a:spcPts val="600"/>
              </a:spcAft>
            </a:pPr>
            <a:r>
              <a:rPr lang="en-US" altLang="zh-CN" dirty="0">
                <a:latin typeface="Times New Roman" panose="02020603050405020304" pitchFamily="18" charset="0"/>
                <a:ea typeface="SimSun" panose="02010600030101010101" pitchFamily="2" charset="-122"/>
                <a:cs typeface="Times New Roman" panose="02020603050405020304" pitchFamily="18" charset="0"/>
              </a:rPr>
              <a:t>320 </a:t>
            </a:r>
            <a:r>
              <a:rPr lang="zh-CN" altLang="en-US" dirty="0">
                <a:latin typeface="Times New Roman" panose="02020603050405020304" pitchFamily="18" charset="0"/>
                <a:ea typeface="SimSun" panose="02010600030101010101" pitchFamily="2" charset="-122"/>
                <a:cs typeface="Times New Roman" panose="02020603050405020304" pitchFamily="18" charset="0"/>
              </a:rPr>
              <a:t>元 </a:t>
            </a:r>
          </a:p>
        </p:txBody>
      </p:sp>
      <p:sp>
        <p:nvSpPr>
          <p:cNvPr id="17" name="文本框 16">
            <a:extLst>
              <a:ext uri="{FF2B5EF4-FFF2-40B4-BE49-F238E27FC236}">
                <a16:creationId xmlns:a16="http://schemas.microsoft.com/office/drawing/2014/main" id="{36F7B408-8C60-3FD8-5136-E492D73C818F}"/>
              </a:ext>
            </a:extLst>
          </p:cNvPr>
          <p:cNvSpPr txBox="1"/>
          <p:nvPr/>
        </p:nvSpPr>
        <p:spPr>
          <a:xfrm>
            <a:off x="6061538" y="4818532"/>
            <a:ext cx="1769486" cy="37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10000"/>
              </a:lnSpc>
              <a:spcAft>
                <a:spcPts val="600"/>
              </a:spcAft>
            </a:pPr>
            <a:r>
              <a:rPr lang="en-US" altLang="zh-CN" dirty="0">
                <a:latin typeface="Times New Roman" panose="02020603050405020304" pitchFamily="18" charset="0"/>
                <a:ea typeface="SimSun" panose="02010600030101010101" pitchFamily="2" charset="-122"/>
                <a:cs typeface="Times New Roman" panose="02020603050405020304" pitchFamily="18" charset="0"/>
              </a:rPr>
              <a:t>304 </a:t>
            </a:r>
            <a:r>
              <a:rPr lang="zh-CN" altLang="en-US" dirty="0">
                <a:latin typeface="Times New Roman" panose="02020603050405020304" pitchFamily="18" charset="0"/>
                <a:ea typeface="SimSun" panose="02010600030101010101" pitchFamily="2" charset="-122"/>
                <a:cs typeface="Times New Roman" panose="02020603050405020304" pitchFamily="18" charset="0"/>
              </a:rPr>
              <a:t>元</a:t>
            </a:r>
          </a:p>
        </p:txBody>
      </p:sp>
      <p:sp>
        <p:nvSpPr>
          <p:cNvPr id="18" name="文本框 17">
            <a:extLst>
              <a:ext uri="{FF2B5EF4-FFF2-40B4-BE49-F238E27FC236}">
                <a16:creationId xmlns:a16="http://schemas.microsoft.com/office/drawing/2014/main" id="{790CC74D-F758-6631-47C4-756186AA59C3}"/>
              </a:ext>
            </a:extLst>
          </p:cNvPr>
          <p:cNvSpPr txBox="1"/>
          <p:nvPr/>
        </p:nvSpPr>
        <p:spPr>
          <a:xfrm>
            <a:off x="6061538" y="5426673"/>
            <a:ext cx="1769486" cy="37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10000"/>
              </a:lnSpc>
              <a:spcAft>
                <a:spcPts val="600"/>
              </a:spcAft>
            </a:pPr>
            <a:r>
              <a:rPr lang="en-US" altLang="zh-CN" dirty="0">
                <a:latin typeface="Times New Roman" panose="02020603050405020304" pitchFamily="18" charset="0"/>
                <a:ea typeface="SimSun" panose="02010600030101010101" pitchFamily="2" charset="-122"/>
                <a:cs typeface="Times New Roman" panose="02020603050405020304" pitchFamily="18" charset="0"/>
              </a:rPr>
              <a:t>289 </a:t>
            </a:r>
            <a:r>
              <a:rPr lang="zh-CN" altLang="en-US" dirty="0">
                <a:latin typeface="Times New Roman" panose="02020603050405020304" pitchFamily="18" charset="0"/>
                <a:ea typeface="SimSun" panose="02010600030101010101" pitchFamily="2" charset="-122"/>
                <a:cs typeface="Times New Roman" panose="02020603050405020304" pitchFamily="18" charset="0"/>
              </a:rPr>
              <a:t>元 </a:t>
            </a:r>
          </a:p>
        </p:txBody>
      </p:sp>
    </p:spTree>
    <p:extLst>
      <p:ext uri="{BB962C8B-B14F-4D97-AF65-F5344CB8AC3E}">
        <p14:creationId xmlns:p14="http://schemas.microsoft.com/office/powerpoint/2010/main" val="19566970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390DD4-CEA8-ED0A-210C-0ABA6579EABF}"/>
              </a:ext>
            </a:extLst>
          </p:cNvPr>
          <p:cNvSpPr>
            <a:spLocks noGrp="1"/>
          </p:cNvSpPr>
          <p:nvPr>
            <p:ph type="title"/>
          </p:nvPr>
        </p:nvSpPr>
        <p:spPr/>
        <p:txBody>
          <a:bodyPr>
            <a:normAutofit/>
          </a:bodyPr>
          <a:lstStyle/>
          <a:p>
            <a:r>
              <a:rPr kumimoji="1" lang="zh-CN" altLang="en-US" sz="4000" dirty="0">
                <a:latin typeface="Times New Roman" panose="02020603050405020304" pitchFamily="18" charset="0"/>
                <a:ea typeface="SimSun" panose="02010600030101010101" pitchFamily="2" charset="-122"/>
                <a:cs typeface="Times New Roman" panose="02020603050405020304" pitchFamily="18" charset="0"/>
              </a:rPr>
              <a:t>拓展</a:t>
            </a:r>
            <a:r>
              <a:rPr kumimoji="1" lang="en-US" altLang="zh-CN" sz="4000" dirty="0"/>
              <a:t>2</a:t>
            </a:r>
            <a:r>
              <a:rPr kumimoji="1" lang="zh-CN" altLang="en-US" sz="4000"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dirty="0"/>
              <a:t>保险 </a:t>
            </a:r>
            <a:r>
              <a:rPr kumimoji="1" lang="en-US" altLang="zh-CN" dirty="0"/>
              <a:t>+ </a:t>
            </a:r>
            <a:r>
              <a:rPr kumimoji="1" lang="zh-CN" altLang="en-US" dirty="0"/>
              <a:t>期货</a:t>
            </a:r>
          </a:p>
        </p:txBody>
      </p:sp>
      <p:sp>
        <p:nvSpPr>
          <p:cNvPr id="3" name="灯片编号占位符 2">
            <a:extLst>
              <a:ext uri="{FF2B5EF4-FFF2-40B4-BE49-F238E27FC236}">
                <a16:creationId xmlns:a16="http://schemas.microsoft.com/office/drawing/2014/main" id="{7C3FCA03-E7DF-1001-2F5D-177F94A12523}"/>
              </a:ext>
            </a:extLst>
          </p:cNvPr>
          <p:cNvSpPr>
            <a:spLocks noGrp="1"/>
          </p:cNvSpPr>
          <p:nvPr>
            <p:ph type="sldNum" sz="quarter" idx="10"/>
          </p:nvPr>
        </p:nvSpPr>
        <p:spPr/>
        <p:txBody>
          <a:bodyPr/>
          <a:lstStyle/>
          <a:p>
            <a:fld id="{F56ABC50-C693-6145-8FE9-48A83A944B62}" type="slidenum">
              <a:rPr kumimoji="1" lang="zh-CN" altLang="en-US" smtClean="0"/>
              <a:pPr/>
              <a:t>112</a:t>
            </a:fld>
            <a:endParaRPr kumimoji="1" lang="zh-CN" altLang="en-US"/>
          </a:p>
        </p:txBody>
      </p:sp>
      <p:pic>
        <p:nvPicPr>
          <p:cNvPr id="5" name="图片 4">
            <a:extLst>
              <a:ext uri="{FF2B5EF4-FFF2-40B4-BE49-F238E27FC236}">
                <a16:creationId xmlns:a16="http://schemas.microsoft.com/office/drawing/2014/main" id="{1A04D6A0-515B-6FF2-AFBA-15B5F811F8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676460"/>
            <a:ext cx="9144000" cy="1791956"/>
          </a:xfrm>
          <a:prstGeom prst="rect">
            <a:avLst/>
          </a:prstGeom>
        </p:spPr>
      </p:pic>
    </p:spTree>
    <p:extLst>
      <p:ext uri="{BB962C8B-B14F-4D97-AF65-F5344CB8AC3E}">
        <p14:creationId xmlns:p14="http://schemas.microsoft.com/office/powerpoint/2010/main" val="16973413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4DEA5-3BDA-5FE5-6094-D9766BA2F146}"/>
              </a:ext>
            </a:extLst>
          </p:cNvPr>
          <p:cNvSpPr>
            <a:spLocks noGrp="1"/>
          </p:cNvSpPr>
          <p:nvPr>
            <p:ph type="title"/>
          </p:nvPr>
        </p:nvSpPr>
        <p:spPr/>
        <p:txBody>
          <a:bodyPr/>
          <a:lstStyle/>
          <a:p>
            <a:r>
              <a:rPr kumimoji="1" lang="zh-CN" altLang="en-US" sz="4400" dirty="0">
                <a:latin typeface="Times New Roman" panose="02020603050405020304" pitchFamily="18" charset="0"/>
                <a:ea typeface="SimSun" panose="02010600030101010101" pitchFamily="2" charset="-122"/>
                <a:cs typeface="Times New Roman" panose="02020603050405020304" pitchFamily="18" charset="0"/>
              </a:rPr>
              <a:t>拓展</a:t>
            </a:r>
            <a:r>
              <a:rPr kumimoji="1" lang="en-US" altLang="zh-CN" sz="4400" dirty="0"/>
              <a:t>2</a:t>
            </a:r>
            <a:r>
              <a:rPr kumimoji="1" lang="zh-CN" altLang="en-US" sz="4400"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dirty="0"/>
              <a:t>玉米价格保险</a:t>
            </a:r>
          </a:p>
        </p:txBody>
      </p:sp>
      <p:sp>
        <p:nvSpPr>
          <p:cNvPr id="3" name="灯片编号占位符 2">
            <a:extLst>
              <a:ext uri="{FF2B5EF4-FFF2-40B4-BE49-F238E27FC236}">
                <a16:creationId xmlns:a16="http://schemas.microsoft.com/office/drawing/2014/main" id="{D9FB6A54-900B-E2D4-062E-9F9750730452}"/>
              </a:ext>
            </a:extLst>
          </p:cNvPr>
          <p:cNvSpPr>
            <a:spLocks noGrp="1"/>
          </p:cNvSpPr>
          <p:nvPr>
            <p:ph type="sldNum" sz="quarter" idx="10"/>
          </p:nvPr>
        </p:nvSpPr>
        <p:spPr/>
        <p:txBody>
          <a:bodyPr/>
          <a:lstStyle/>
          <a:p>
            <a:fld id="{F56ABC50-C693-6145-8FE9-48A83A944B62}" type="slidenum">
              <a:rPr kumimoji="1" lang="zh-CN" altLang="en-US" smtClean="0"/>
              <a:pPr/>
              <a:t>113</a:t>
            </a:fld>
            <a:endParaRPr kumimoji="1" lang="zh-CN" altLang="en-US"/>
          </a:p>
        </p:txBody>
      </p:sp>
      <p:pic>
        <p:nvPicPr>
          <p:cNvPr id="5" name="图片 4">
            <a:extLst>
              <a:ext uri="{FF2B5EF4-FFF2-40B4-BE49-F238E27FC236}">
                <a16:creationId xmlns:a16="http://schemas.microsoft.com/office/drawing/2014/main" id="{066F75FD-810E-30E3-F324-4FF29966C9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8776" y="1080396"/>
            <a:ext cx="5254447" cy="5687452"/>
          </a:xfrm>
          <a:prstGeom prst="rect">
            <a:avLst/>
          </a:prstGeom>
        </p:spPr>
      </p:pic>
    </p:spTree>
    <p:extLst>
      <p:ext uri="{BB962C8B-B14F-4D97-AF65-F5344CB8AC3E}">
        <p14:creationId xmlns:p14="http://schemas.microsoft.com/office/powerpoint/2010/main" val="4032539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63B0F8-5F0E-A68A-C4AF-9FA741E5DA85}"/>
              </a:ext>
            </a:extLst>
          </p:cNvPr>
          <p:cNvSpPr>
            <a:spLocks noGrp="1"/>
          </p:cNvSpPr>
          <p:nvPr>
            <p:ph type="title"/>
          </p:nvPr>
        </p:nvSpPr>
        <p:spPr/>
        <p:txBody>
          <a:bodyPr/>
          <a:lstStyle/>
          <a:p>
            <a:r>
              <a:rPr kumimoji="1" lang="zh-CN" altLang="en-US" dirty="0"/>
              <a:t>拓展</a:t>
            </a:r>
            <a:r>
              <a:rPr kumimoji="1" lang="en-US" altLang="zh-CN" dirty="0"/>
              <a:t>3</a:t>
            </a:r>
            <a:r>
              <a:rPr kumimoji="1" lang="zh-CN" altLang="en-US" dirty="0"/>
              <a:t>：期货</a:t>
            </a:r>
            <a:r>
              <a:rPr kumimoji="1" lang="en-US" altLang="zh-CN" dirty="0"/>
              <a:t>+</a:t>
            </a:r>
            <a:r>
              <a:rPr kumimoji="1" lang="zh-CN" altLang="en-US" dirty="0"/>
              <a:t>期权</a:t>
            </a:r>
          </a:p>
        </p:txBody>
      </p:sp>
      <p:sp>
        <p:nvSpPr>
          <p:cNvPr id="3" name="灯片编号占位符 2">
            <a:extLst>
              <a:ext uri="{FF2B5EF4-FFF2-40B4-BE49-F238E27FC236}">
                <a16:creationId xmlns:a16="http://schemas.microsoft.com/office/drawing/2014/main" id="{60848EAC-F290-AEC2-DDD3-8B13D21269B4}"/>
              </a:ext>
            </a:extLst>
          </p:cNvPr>
          <p:cNvSpPr>
            <a:spLocks noGrp="1"/>
          </p:cNvSpPr>
          <p:nvPr>
            <p:ph type="sldNum" sz="quarter" idx="10"/>
          </p:nvPr>
        </p:nvSpPr>
        <p:spPr/>
        <p:txBody>
          <a:bodyPr/>
          <a:lstStyle/>
          <a:p>
            <a:fld id="{F56ABC50-C693-6145-8FE9-48A83A944B62}" type="slidenum">
              <a:rPr kumimoji="1" lang="zh-CN" altLang="en-US" smtClean="0"/>
              <a:pPr/>
              <a:t>114</a:t>
            </a:fld>
            <a:endParaRPr kumimoji="1" lang="zh-CN" altLang="en-US"/>
          </a:p>
        </p:txBody>
      </p:sp>
      <p:sp>
        <p:nvSpPr>
          <p:cNvPr id="4" name="内容占位符 3">
            <a:extLst>
              <a:ext uri="{FF2B5EF4-FFF2-40B4-BE49-F238E27FC236}">
                <a16:creationId xmlns:a16="http://schemas.microsoft.com/office/drawing/2014/main" id="{156E9396-619F-3C6A-5955-16A18322086A}"/>
              </a:ext>
            </a:extLst>
          </p:cNvPr>
          <p:cNvSpPr>
            <a:spLocks noGrp="1"/>
          </p:cNvSpPr>
          <p:nvPr>
            <p:ph sz="quarter" idx="11"/>
          </p:nvPr>
        </p:nvSpPr>
        <p:spPr/>
        <p:txBody>
          <a:bodyPr/>
          <a:lstStyle/>
          <a:p>
            <a:r>
              <a:rPr kumimoji="1" lang="zh-CN" altLang="en-US" dirty="0"/>
              <a:t>例：棉花期货价格为</a:t>
            </a:r>
            <a:r>
              <a:rPr kumimoji="1" lang="en-US" altLang="zh-CN" dirty="0"/>
              <a:t>15000</a:t>
            </a:r>
            <a:r>
              <a:rPr kumimoji="1" lang="zh-CN" altLang="en-US" dirty="0"/>
              <a:t>元</a:t>
            </a:r>
            <a:r>
              <a:rPr kumimoji="1" lang="en-US" altLang="zh-CN" dirty="0"/>
              <a:t>/</a:t>
            </a:r>
            <a:r>
              <a:rPr kumimoji="1" lang="zh-CN" altLang="en-US" dirty="0"/>
              <a:t>吨，某投资者十分看空棉花期货后市，买入一手执行价格为</a:t>
            </a:r>
            <a:r>
              <a:rPr kumimoji="1" lang="en-US" altLang="zh-CN" dirty="0"/>
              <a:t>14600</a:t>
            </a:r>
            <a:r>
              <a:rPr kumimoji="1" lang="zh-CN" altLang="en-US" dirty="0"/>
              <a:t>元</a:t>
            </a:r>
            <a:r>
              <a:rPr kumimoji="1" lang="en-US" altLang="zh-CN" dirty="0"/>
              <a:t>/</a:t>
            </a:r>
            <a:r>
              <a:rPr kumimoji="1" lang="zh-CN" altLang="en-US" dirty="0"/>
              <a:t>吨的棉花看跌期权，支出权利金</a:t>
            </a:r>
            <a:r>
              <a:rPr kumimoji="1" lang="en-US" altLang="zh-CN" dirty="0"/>
              <a:t>330</a:t>
            </a:r>
            <a:r>
              <a:rPr kumimoji="1" lang="zh-CN" altLang="en-US" dirty="0"/>
              <a:t>元</a:t>
            </a:r>
            <a:r>
              <a:rPr kumimoji="1" lang="en-US" altLang="zh-CN" dirty="0"/>
              <a:t>/</a:t>
            </a:r>
            <a:r>
              <a:rPr kumimoji="1" lang="zh-CN" altLang="en-US" dirty="0"/>
              <a:t>吨。损益平衡点为</a:t>
            </a:r>
            <a:r>
              <a:rPr kumimoji="1" lang="en-US" altLang="zh-CN" dirty="0"/>
              <a:t>14270</a:t>
            </a:r>
            <a:r>
              <a:rPr kumimoji="1" lang="zh-CN" altLang="en-US" dirty="0"/>
              <a:t>元。若</a:t>
            </a:r>
            <a:r>
              <a:rPr kumimoji="1" lang="en-US" altLang="zh-CN" dirty="0"/>
              <a:t>10</a:t>
            </a:r>
            <a:r>
              <a:rPr kumimoji="1" lang="zh-CN" altLang="en-US" dirty="0"/>
              <a:t>天后，棉花期货价格跌至</a:t>
            </a:r>
            <a:r>
              <a:rPr kumimoji="1" lang="en-US" altLang="zh-CN" dirty="0"/>
              <a:t>14000</a:t>
            </a:r>
            <a:r>
              <a:rPr kumimoji="1" lang="zh-CN" altLang="en-US" dirty="0"/>
              <a:t>元</a:t>
            </a:r>
            <a:r>
              <a:rPr kumimoji="1" lang="en-US" altLang="zh-CN" dirty="0"/>
              <a:t>/</a:t>
            </a:r>
            <a:r>
              <a:rPr kumimoji="1" lang="zh-CN" altLang="en-US" dirty="0"/>
              <a:t>吨，看跌期权涨至</a:t>
            </a:r>
            <a:r>
              <a:rPr kumimoji="1" lang="en-US" altLang="zh-CN" dirty="0"/>
              <a:t>270</a:t>
            </a:r>
            <a:r>
              <a:rPr kumimoji="1" lang="zh-CN" altLang="en-US" dirty="0"/>
              <a:t>元</a:t>
            </a:r>
            <a:r>
              <a:rPr kumimoji="1" lang="en-US" altLang="zh-CN" dirty="0"/>
              <a:t>/</a:t>
            </a:r>
            <a:r>
              <a:rPr kumimoji="1" lang="zh-CN" altLang="en-US" dirty="0"/>
              <a:t>吨。投资者卖出平仓，获利</a:t>
            </a:r>
            <a:r>
              <a:rPr kumimoji="1" lang="en-US" altLang="zh-CN" dirty="0"/>
              <a:t>14600-330-14000=270</a:t>
            </a:r>
            <a:r>
              <a:rPr kumimoji="1" lang="zh-CN" altLang="en-US" dirty="0"/>
              <a:t>元</a:t>
            </a:r>
            <a:r>
              <a:rPr kumimoji="1" lang="en-US" altLang="zh-CN" dirty="0"/>
              <a:t>/</a:t>
            </a:r>
            <a:r>
              <a:rPr kumimoji="1" lang="zh-CN" altLang="en-US" dirty="0"/>
              <a:t>吨。</a:t>
            </a:r>
          </a:p>
          <a:p>
            <a:endParaRPr kumimoji="1" lang="zh-CN" altLang="en-US" dirty="0"/>
          </a:p>
        </p:txBody>
      </p:sp>
      <p:pic>
        <p:nvPicPr>
          <p:cNvPr id="5" name="图片 4">
            <a:extLst>
              <a:ext uri="{FF2B5EF4-FFF2-40B4-BE49-F238E27FC236}">
                <a16:creationId xmlns:a16="http://schemas.microsoft.com/office/drawing/2014/main" id="{1DBF6C1B-6BBA-3510-DB71-4178074C0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262" y="2893222"/>
            <a:ext cx="6567304" cy="3599652"/>
          </a:xfrm>
          <a:prstGeom prst="rect">
            <a:avLst/>
          </a:prstGeom>
        </p:spPr>
      </p:pic>
    </p:spTree>
    <p:extLst>
      <p:ext uri="{BB962C8B-B14F-4D97-AF65-F5344CB8AC3E}">
        <p14:creationId xmlns:p14="http://schemas.microsoft.com/office/powerpoint/2010/main" val="18459332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34715B-C4EE-A48A-87C7-72B54811575C}"/>
              </a:ext>
            </a:extLst>
          </p:cNvPr>
          <p:cNvSpPr>
            <a:spLocks noGrp="1"/>
          </p:cNvSpPr>
          <p:nvPr>
            <p:ph type="title"/>
          </p:nvPr>
        </p:nvSpPr>
        <p:spPr/>
        <p:txBody>
          <a:bodyPr/>
          <a:lstStyle/>
          <a:p>
            <a:r>
              <a:rPr kumimoji="1" lang="zh-CN" altLang="en-US" dirty="0"/>
              <a:t>拓展</a:t>
            </a:r>
            <a:r>
              <a:rPr kumimoji="1" lang="en-US" altLang="zh-CN" dirty="0"/>
              <a:t>4</a:t>
            </a:r>
            <a:r>
              <a:rPr kumimoji="1" lang="zh-CN" altLang="en-US" dirty="0"/>
              <a:t>：选择题</a:t>
            </a:r>
          </a:p>
        </p:txBody>
      </p:sp>
      <p:sp>
        <p:nvSpPr>
          <p:cNvPr id="3" name="灯片编号占位符 2">
            <a:extLst>
              <a:ext uri="{FF2B5EF4-FFF2-40B4-BE49-F238E27FC236}">
                <a16:creationId xmlns:a16="http://schemas.microsoft.com/office/drawing/2014/main" id="{E778B8F9-E620-00F3-82F6-8C51A9E5960F}"/>
              </a:ext>
            </a:extLst>
          </p:cNvPr>
          <p:cNvSpPr>
            <a:spLocks noGrp="1"/>
          </p:cNvSpPr>
          <p:nvPr>
            <p:ph type="sldNum" sz="quarter" idx="10"/>
          </p:nvPr>
        </p:nvSpPr>
        <p:spPr/>
        <p:txBody>
          <a:bodyPr/>
          <a:lstStyle/>
          <a:p>
            <a:fld id="{F56ABC50-C693-6145-8FE9-48A83A944B62}" type="slidenum">
              <a:rPr kumimoji="1" lang="zh-CN" altLang="en-US" smtClean="0"/>
              <a:pPr/>
              <a:t>115</a:t>
            </a:fld>
            <a:endParaRPr kumimoji="1" lang="zh-CN" altLang="en-US"/>
          </a:p>
        </p:txBody>
      </p:sp>
      <p:sp>
        <p:nvSpPr>
          <p:cNvPr id="4" name="内容占位符 3">
            <a:extLst>
              <a:ext uri="{FF2B5EF4-FFF2-40B4-BE49-F238E27FC236}">
                <a16:creationId xmlns:a16="http://schemas.microsoft.com/office/drawing/2014/main" id="{7BB8EF2F-4F52-6AA1-5A15-F1B70A032743}"/>
              </a:ext>
            </a:extLst>
          </p:cNvPr>
          <p:cNvSpPr>
            <a:spLocks noGrp="1"/>
          </p:cNvSpPr>
          <p:nvPr>
            <p:ph sz="quarter" idx="11"/>
          </p:nvPr>
        </p:nvSpPr>
        <p:spPr/>
        <p:txBody>
          <a:bodyPr>
            <a:normAutofit/>
          </a:bodyPr>
          <a:lstStyle/>
          <a:p>
            <a:r>
              <a:rPr kumimoji="1" lang="zh-CN" altLang="en-US" dirty="0"/>
              <a:t>为了避免国内现货销售市场钢材价格波动，锁定冶炼过程中的利润，甲公司通过铁矿石进口合同中的延迟定价条款（类似临时定价条款），对钢材预期销售的现金流量变动风险进行套期保值。延迟定价机制主要体现为进口铁矿石价格盯准伦敦钢材未来某月现货平均价格，并扣除约定的冶炼加工等费用后确定，定价机制一般为</a:t>
            </a:r>
            <a:r>
              <a:rPr kumimoji="1" lang="de-DE" altLang="zh-CN" dirty="0"/>
              <a:t>M+1</a:t>
            </a:r>
            <a:r>
              <a:rPr kumimoji="1" lang="zh-CN" altLang="en-US" dirty="0"/>
              <a:t>至</a:t>
            </a:r>
            <a:r>
              <a:rPr kumimoji="1" lang="de-DE" altLang="zh-CN" dirty="0"/>
              <a:t>M+4</a:t>
            </a:r>
            <a:r>
              <a:rPr kumimoji="1" lang="zh-CN" altLang="de-DE" dirty="0"/>
              <a:t>，</a:t>
            </a:r>
            <a:r>
              <a:rPr kumimoji="1" lang="de-DE" altLang="zh-CN" dirty="0"/>
              <a:t>M</a:t>
            </a:r>
            <a:r>
              <a:rPr kumimoji="1" lang="zh-CN" altLang="en-US" dirty="0"/>
              <a:t>为装船（装船即存在货风险转移）时间，数字</a:t>
            </a:r>
            <a:r>
              <a:rPr kumimoji="1" lang="en-US" altLang="zh-CN" dirty="0"/>
              <a:t>1</a:t>
            </a:r>
            <a:r>
              <a:rPr kumimoji="1" lang="zh-CN" altLang="en-US" dirty="0"/>
              <a:t>代表装船后第</a:t>
            </a:r>
            <a:r>
              <a:rPr kumimoji="1" lang="en-US" altLang="zh-CN" dirty="0"/>
              <a:t>1</a:t>
            </a:r>
            <a:r>
              <a:rPr kumimoji="1" lang="zh-CN" altLang="en-US" dirty="0"/>
              <a:t>个月伦敦钢材现货交易价格均价。</a:t>
            </a:r>
          </a:p>
          <a:p>
            <a:endParaRPr kumimoji="1" lang="zh-CN" altLang="en-US" dirty="0"/>
          </a:p>
        </p:txBody>
      </p:sp>
      <p:cxnSp>
        <p:nvCxnSpPr>
          <p:cNvPr id="5" name="直线箭头连接符 4">
            <a:extLst>
              <a:ext uri="{FF2B5EF4-FFF2-40B4-BE49-F238E27FC236}">
                <a16:creationId xmlns:a16="http://schemas.microsoft.com/office/drawing/2014/main" id="{6762E222-7854-1704-80C8-41148D76824E}"/>
              </a:ext>
            </a:extLst>
          </p:cNvPr>
          <p:cNvCxnSpPr/>
          <p:nvPr/>
        </p:nvCxnSpPr>
        <p:spPr>
          <a:xfrm>
            <a:off x="3688080" y="4779264"/>
            <a:ext cx="1780032"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 name="文本框 5">
            <a:extLst>
              <a:ext uri="{FF2B5EF4-FFF2-40B4-BE49-F238E27FC236}">
                <a16:creationId xmlns:a16="http://schemas.microsoft.com/office/drawing/2014/main" id="{497D0F7A-F1E5-207F-B32A-A36B48AAAD1B}"/>
              </a:ext>
            </a:extLst>
          </p:cNvPr>
          <p:cNvSpPr txBox="1"/>
          <p:nvPr/>
        </p:nvSpPr>
        <p:spPr>
          <a:xfrm>
            <a:off x="5675376" y="4608577"/>
            <a:ext cx="1133856" cy="37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nSpc>
                <a:spcPct val="110000"/>
              </a:lnSpc>
              <a:spcAft>
                <a:spcPts val="600"/>
              </a:spcAft>
            </a:pP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甲公司</a:t>
            </a:r>
          </a:p>
        </p:txBody>
      </p:sp>
      <p:cxnSp>
        <p:nvCxnSpPr>
          <p:cNvPr id="7" name="直线箭头连接符 6">
            <a:extLst>
              <a:ext uri="{FF2B5EF4-FFF2-40B4-BE49-F238E27FC236}">
                <a16:creationId xmlns:a16="http://schemas.microsoft.com/office/drawing/2014/main" id="{ED4A807F-A2AB-2F54-1316-B7817B439540}"/>
              </a:ext>
            </a:extLst>
          </p:cNvPr>
          <p:cNvCxnSpPr/>
          <p:nvPr/>
        </p:nvCxnSpPr>
        <p:spPr>
          <a:xfrm>
            <a:off x="6809232" y="4779264"/>
            <a:ext cx="1780032"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 name="文本框 7">
            <a:extLst>
              <a:ext uri="{FF2B5EF4-FFF2-40B4-BE49-F238E27FC236}">
                <a16:creationId xmlns:a16="http://schemas.microsoft.com/office/drawing/2014/main" id="{9F8877C4-5A93-2FC4-627B-058991863415}"/>
              </a:ext>
            </a:extLst>
          </p:cNvPr>
          <p:cNvSpPr txBox="1"/>
          <p:nvPr/>
        </p:nvSpPr>
        <p:spPr>
          <a:xfrm>
            <a:off x="3688080" y="4999630"/>
            <a:ext cx="1133856" cy="37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nSpc>
                <a:spcPct val="110000"/>
              </a:lnSpc>
              <a:spcAft>
                <a:spcPts val="600"/>
              </a:spcAft>
            </a:pP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矿石</a:t>
            </a:r>
          </a:p>
        </p:txBody>
      </p:sp>
      <p:sp>
        <p:nvSpPr>
          <p:cNvPr id="9" name="文本框 8">
            <a:extLst>
              <a:ext uri="{FF2B5EF4-FFF2-40B4-BE49-F238E27FC236}">
                <a16:creationId xmlns:a16="http://schemas.microsoft.com/office/drawing/2014/main" id="{ADB11983-A30E-6AD0-B294-5B5ACD481E4C}"/>
              </a:ext>
            </a:extLst>
          </p:cNvPr>
          <p:cNvSpPr txBox="1"/>
          <p:nvPr/>
        </p:nvSpPr>
        <p:spPr>
          <a:xfrm>
            <a:off x="7699248" y="4999629"/>
            <a:ext cx="1133856" cy="37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nSpc>
                <a:spcPct val="110000"/>
              </a:lnSpc>
              <a:spcAft>
                <a:spcPts val="600"/>
              </a:spcAft>
            </a:pP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钢材</a:t>
            </a:r>
          </a:p>
        </p:txBody>
      </p:sp>
    </p:spTree>
    <p:extLst>
      <p:ext uri="{BB962C8B-B14F-4D97-AF65-F5344CB8AC3E}">
        <p14:creationId xmlns:p14="http://schemas.microsoft.com/office/powerpoint/2010/main" val="1669916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678DEA-5DCE-1D12-E082-0A74DB21CF06}"/>
              </a:ext>
            </a:extLst>
          </p:cNvPr>
          <p:cNvSpPr>
            <a:spLocks noGrp="1"/>
          </p:cNvSpPr>
          <p:nvPr>
            <p:ph type="title"/>
          </p:nvPr>
        </p:nvSpPr>
        <p:spPr/>
        <p:txBody>
          <a:bodyPr/>
          <a:lstStyle/>
          <a:p>
            <a:r>
              <a:rPr kumimoji="1" lang="zh-CN" altLang="en-US" dirty="0"/>
              <a:t>拓展</a:t>
            </a:r>
            <a:r>
              <a:rPr kumimoji="1" lang="en-US" altLang="zh-CN" dirty="0"/>
              <a:t>4</a:t>
            </a:r>
            <a:r>
              <a:rPr kumimoji="1" lang="zh-CN" altLang="en-US" dirty="0"/>
              <a:t>：选择题</a:t>
            </a:r>
          </a:p>
        </p:txBody>
      </p:sp>
      <p:sp>
        <p:nvSpPr>
          <p:cNvPr id="3" name="灯片编号占位符 2">
            <a:extLst>
              <a:ext uri="{FF2B5EF4-FFF2-40B4-BE49-F238E27FC236}">
                <a16:creationId xmlns:a16="http://schemas.microsoft.com/office/drawing/2014/main" id="{BDAB82AA-31F6-DBFD-2659-D1717A243068}"/>
              </a:ext>
            </a:extLst>
          </p:cNvPr>
          <p:cNvSpPr>
            <a:spLocks noGrp="1"/>
          </p:cNvSpPr>
          <p:nvPr>
            <p:ph type="sldNum" sz="quarter" idx="10"/>
          </p:nvPr>
        </p:nvSpPr>
        <p:spPr/>
        <p:txBody>
          <a:bodyPr/>
          <a:lstStyle/>
          <a:p>
            <a:fld id="{F56ABC50-C693-6145-8FE9-48A83A944B62}" type="slidenum">
              <a:rPr kumimoji="1" lang="zh-CN" altLang="en-US" smtClean="0"/>
              <a:pPr/>
              <a:t>116</a:t>
            </a:fld>
            <a:endParaRPr kumimoji="1" lang="zh-CN" altLang="en-US"/>
          </a:p>
        </p:txBody>
      </p:sp>
      <p:sp>
        <p:nvSpPr>
          <p:cNvPr id="4" name="内容占位符 3">
            <a:extLst>
              <a:ext uri="{FF2B5EF4-FFF2-40B4-BE49-F238E27FC236}">
                <a16:creationId xmlns:a16="http://schemas.microsoft.com/office/drawing/2014/main" id="{653AB7F1-2AE7-03EE-9A5F-7A6BA9EFD3DB}"/>
              </a:ext>
            </a:extLst>
          </p:cNvPr>
          <p:cNvSpPr>
            <a:spLocks noGrp="1"/>
          </p:cNvSpPr>
          <p:nvPr>
            <p:ph sz="quarter" idx="11"/>
          </p:nvPr>
        </p:nvSpPr>
        <p:spPr/>
        <p:txBody>
          <a:bodyPr>
            <a:normAutofit fontScale="77500" lnSpcReduction="20000"/>
          </a:bodyPr>
          <a:lstStyle/>
          <a:p>
            <a:r>
              <a:rPr kumimoji="1" lang="en-US" altLang="zh-CN" dirty="0"/>
              <a:t>2×19</a:t>
            </a:r>
            <a:r>
              <a:rPr kumimoji="1" lang="zh-CN" altLang="en-US" dirty="0"/>
              <a:t>年</a:t>
            </a:r>
            <a:r>
              <a:rPr kumimoji="1" lang="en-US" altLang="zh-CN" dirty="0"/>
              <a:t>1</a:t>
            </a:r>
            <a:r>
              <a:rPr kumimoji="1" lang="zh-CN" altLang="en-US" dirty="0"/>
              <a:t>月</a:t>
            </a:r>
            <a:r>
              <a:rPr kumimoji="1" lang="en-US" altLang="zh-CN" dirty="0"/>
              <a:t>1</a:t>
            </a:r>
            <a:r>
              <a:rPr kumimoji="1" lang="zh-CN" altLang="en-US" dirty="0"/>
              <a:t>日，甲公司预期</a:t>
            </a:r>
            <a:r>
              <a:rPr kumimoji="1" lang="en-US" altLang="zh-CN" dirty="0"/>
              <a:t>3</a:t>
            </a:r>
            <a:r>
              <a:rPr kumimoji="1" lang="zh-CN" altLang="en-US" dirty="0"/>
              <a:t>个月后在国内现货市场销售</a:t>
            </a:r>
            <a:r>
              <a:rPr kumimoji="1" lang="en-US" altLang="zh-CN" dirty="0"/>
              <a:t>5 000</a:t>
            </a:r>
            <a:r>
              <a:rPr kumimoji="1" lang="zh-CN" altLang="en-US" dirty="0"/>
              <a:t>吨钢材，对于冶炼过程中所需的铁矿石约</a:t>
            </a:r>
            <a:r>
              <a:rPr kumimoji="1" lang="en-US" altLang="zh-CN" dirty="0"/>
              <a:t>2</a:t>
            </a:r>
            <a:r>
              <a:rPr kumimoji="1" lang="zh-CN" altLang="en-US" dirty="0"/>
              <a:t>万吨（假设根据采购铁矿石的平均品位，每</a:t>
            </a:r>
            <a:r>
              <a:rPr kumimoji="1" lang="en-US" altLang="zh-CN" dirty="0"/>
              <a:t>1</a:t>
            </a:r>
            <a:r>
              <a:rPr kumimoji="1" lang="zh-CN" altLang="en-US" dirty="0"/>
              <a:t>吨钢材平均消耗铁矿石</a:t>
            </a:r>
            <a:r>
              <a:rPr kumimoji="1" lang="en-US" altLang="zh-CN" dirty="0"/>
              <a:t>4</a:t>
            </a:r>
            <a:r>
              <a:rPr kumimoji="1" lang="zh-CN" altLang="en-US" dirty="0"/>
              <a:t>吨），甲公司与境外供应商签订不可撤销的铁矿石进口合同，定价机制为</a:t>
            </a:r>
            <a:r>
              <a:rPr kumimoji="1" lang="de-DE" altLang="zh-CN" dirty="0"/>
              <a:t>M+4</a:t>
            </a:r>
            <a:r>
              <a:rPr kumimoji="1" lang="zh-CN" altLang="de-DE" dirty="0"/>
              <a:t>（</a:t>
            </a:r>
            <a:r>
              <a:rPr kumimoji="1" lang="zh-CN" altLang="en-US" dirty="0"/>
              <a:t>出于示例目的，假设从签订合同到装船的时间较短），虽然伦敦钢材现货价格变化与国内钢材现货价格变化并不完全同步，但管理层根据历史经验及回归分析认为，上述两个市场现货价格的变化存在较大程度的内在联系，延迟定价机制可以抵消部分预期销售的现金流量变动。关于以上交易的下述说法正确的有（）。</a:t>
            </a:r>
          </a:p>
          <a:p>
            <a:r>
              <a:rPr kumimoji="1" lang="de-DE" altLang="zh-CN" dirty="0"/>
              <a:t>A. </a:t>
            </a:r>
            <a:r>
              <a:rPr kumimoji="1" lang="zh-CN" altLang="en-US" dirty="0"/>
              <a:t>延迟定价机制属于嵌入衍生工具（跟现货交易的定价机制合并在一起，不独立）（类似可转债，背后隐藏着一个选择权，这部分权力是嵌入式衍生工具）</a:t>
            </a:r>
          </a:p>
          <a:p>
            <a:r>
              <a:rPr kumimoji="1" lang="de-DE" altLang="zh-CN" dirty="0"/>
              <a:t>B. </a:t>
            </a:r>
            <a:r>
              <a:rPr kumimoji="1" lang="zh-CN" altLang="en-US" dirty="0"/>
              <a:t>在装船后嵌入衍生工具须拆分，并作为套期工具（装船后风险权力责任义务全部转移，对应的套期工具要拆开，在会计处理上要拆开）</a:t>
            </a:r>
          </a:p>
          <a:p>
            <a:r>
              <a:rPr kumimoji="1" lang="de-DE" altLang="zh-CN" dirty="0"/>
              <a:t>C. </a:t>
            </a:r>
            <a:r>
              <a:rPr kumimoji="1" lang="zh-CN" altLang="en-US" dirty="0"/>
              <a:t>预期销售作为被套期项目</a:t>
            </a:r>
          </a:p>
          <a:p>
            <a:r>
              <a:rPr kumimoji="1" lang="de-DE" altLang="zh-CN" dirty="0"/>
              <a:t>D. </a:t>
            </a:r>
            <a:r>
              <a:rPr kumimoji="1" lang="zh-CN" altLang="en-US" dirty="0"/>
              <a:t>整个套期按公允价值套期进行会计处理</a:t>
            </a:r>
          </a:p>
          <a:p>
            <a:pPr marL="0" indent="0">
              <a:buNone/>
            </a:pPr>
            <a:r>
              <a:rPr kumimoji="1" lang="zh-CN" altLang="en-US" dirty="0"/>
              <a:t>		</a:t>
            </a:r>
            <a:r>
              <a:rPr kumimoji="1" lang="en-US" altLang="zh-CN" dirty="0"/>
              <a:t>【</a:t>
            </a:r>
            <a:r>
              <a:rPr kumimoji="1" lang="zh-CN" altLang="en-US" dirty="0"/>
              <a:t>答案</a:t>
            </a:r>
            <a:r>
              <a:rPr kumimoji="1" lang="en-US" altLang="zh-CN" dirty="0"/>
              <a:t>】</a:t>
            </a:r>
            <a:r>
              <a:rPr kumimoji="1" lang="de-DE" altLang="zh-CN" dirty="0"/>
              <a:t>A</a:t>
            </a:r>
            <a:r>
              <a:rPr kumimoji="1" lang="zh-CN" altLang="de-DE" dirty="0"/>
              <a:t>、</a:t>
            </a:r>
            <a:r>
              <a:rPr kumimoji="1" lang="de-DE" altLang="zh-CN" dirty="0"/>
              <a:t>B</a:t>
            </a:r>
            <a:r>
              <a:rPr kumimoji="1" lang="zh-CN" altLang="de-DE" dirty="0"/>
              <a:t>、</a:t>
            </a:r>
            <a:r>
              <a:rPr kumimoji="1" lang="de-DE" altLang="zh-CN" dirty="0"/>
              <a:t>C</a:t>
            </a:r>
          </a:p>
          <a:p>
            <a:endParaRPr kumimoji="1" lang="zh-CN" altLang="en-US" dirty="0"/>
          </a:p>
        </p:txBody>
      </p:sp>
    </p:spTree>
    <p:extLst>
      <p:ext uri="{BB962C8B-B14F-4D97-AF65-F5344CB8AC3E}">
        <p14:creationId xmlns:p14="http://schemas.microsoft.com/office/powerpoint/2010/main" val="12630783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3D6E11-6CBC-C18F-DD33-60670C368F05}"/>
              </a:ext>
            </a:extLst>
          </p:cNvPr>
          <p:cNvSpPr>
            <a:spLocks noGrp="1"/>
          </p:cNvSpPr>
          <p:nvPr>
            <p:ph type="title"/>
          </p:nvPr>
        </p:nvSpPr>
        <p:spPr/>
        <p:txBody>
          <a:bodyPr/>
          <a:lstStyle/>
          <a:p>
            <a:r>
              <a:rPr kumimoji="1" lang="zh-CN" altLang="en-US" dirty="0"/>
              <a:t>拓展</a:t>
            </a:r>
            <a:r>
              <a:rPr kumimoji="1" lang="en-US" altLang="zh-CN" dirty="0"/>
              <a:t>5</a:t>
            </a:r>
            <a:r>
              <a:rPr kumimoji="1" lang="zh-CN" altLang="en-US" dirty="0"/>
              <a:t>： </a:t>
            </a:r>
            <a:r>
              <a:rPr kumimoji="1" lang="de-DE" altLang="zh-CN" dirty="0"/>
              <a:t>CDS</a:t>
            </a:r>
            <a:endParaRPr kumimoji="1" lang="zh-CN" altLang="en-US" dirty="0"/>
          </a:p>
        </p:txBody>
      </p:sp>
      <p:sp>
        <p:nvSpPr>
          <p:cNvPr id="3" name="灯片编号占位符 2">
            <a:extLst>
              <a:ext uri="{FF2B5EF4-FFF2-40B4-BE49-F238E27FC236}">
                <a16:creationId xmlns:a16="http://schemas.microsoft.com/office/drawing/2014/main" id="{ECC5F571-7698-D4A5-F6DD-D425B23543CE}"/>
              </a:ext>
            </a:extLst>
          </p:cNvPr>
          <p:cNvSpPr>
            <a:spLocks noGrp="1"/>
          </p:cNvSpPr>
          <p:nvPr>
            <p:ph type="sldNum" sz="quarter" idx="10"/>
          </p:nvPr>
        </p:nvSpPr>
        <p:spPr/>
        <p:txBody>
          <a:bodyPr/>
          <a:lstStyle/>
          <a:p>
            <a:fld id="{F56ABC50-C693-6145-8FE9-48A83A944B62}" type="slidenum">
              <a:rPr kumimoji="1" lang="zh-CN" altLang="en-US" smtClean="0"/>
              <a:pPr/>
              <a:t>117</a:t>
            </a:fld>
            <a:endParaRPr kumimoji="1" lang="zh-CN" altLang="en-US"/>
          </a:p>
        </p:txBody>
      </p:sp>
      <p:grpSp>
        <p:nvGrpSpPr>
          <p:cNvPr id="33" name="组合 32">
            <a:extLst>
              <a:ext uri="{FF2B5EF4-FFF2-40B4-BE49-F238E27FC236}">
                <a16:creationId xmlns:a16="http://schemas.microsoft.com/office/drawing/2014/main" id="{91EE1BEA-D990-7FCA-3B34-42C700032A4B}"/>
              </a:ext>
            </a:extLst>
          </p:cNvPr>
          <p:cNvGrpSpPr/>
          <p:nvPr/>
        </p:nvGrpSpPr>
        <p:grpSpPr>
          <a:xfrm>
            <a:off x="2265446" y="1433242"/>
            <a:ext cx="8178436" cy="4531387"/>
            <a:chOff x="2341646" y="1308511"/>
            <a:chExt cx="8178436" cy="4531387"/>
          </a:xfrm>
        </p:grpSpPr>
        <p:sp>
          <p:nvSpPr>
            <p:cNvPr id="5" name="矩形: 圆角 1">
              <a:extLst>
                <a:ext uri="{FF2B5EF4-FFF2-40B4-BE49-F238E27FC236}">
                  <a16:creationId xmlns:a16="http://schemas.microsoft.com/office/drawing/2014/main" id="{8EB4411C-1B05-04B4-D3C3-3F86C36D5412}"/>
                </a:ext>
              </a:extLst>
            </p:cNvPr>
            <p:cNvSpPr/>
            <p:nvPr/>
          </p:nvSpPr>
          <p:spPr>
            <a:xfrm>
              <a:off x="4199967" y="1308512"/>
              <a:ext cx="1916445" cy="419455"/>
            </a:xfrm>
            <a:prstGeom prst="roundRect">
              <a:avLst>
                <a:gd name="adj" fmla="val 8073"/>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hangingPunct="0"/>
              <a:r>
                <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巴菲特</a:t>
              </a:r>
            </a:p>
          </p:txBody>
        </p:sp>
        <p:sp>
          <p:nvSpPr>
            <p:cNvPr id="6" name="矩形: 圆角 3">
              <a:extLst>
                <a:ext uri="{FF2B5EF4-FFF2-40B4-BE49-F238E27FC236}">
                  <a16:creationId xmlns:a16="http://schemas.microsoft.com/office/drawing/2014/main" id="{F8728853-0312-7C00-0738-7EE56DFB188E}"/>
                </a:ext>
              </a:extLst>
            </p:cNvPr>
            <p:cNvSpPr/>
            <p:nvPr/>
          </p:nvSpPr>
          <p:spPr>
            <a:xfrm>
              <a:off x="5438375" y="4888599"/>
              <a:ext cx="3686076" cy="419455"/>
            </a:xfrm>
            <a:prstGeom prst="roundRect">
              <a:avLst>
                <a:gd name="adj" fmla="val 8073"/>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hangingPunct="0"/>
              <a:r>
                <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保险公司</a:t>
              </a:r>
            </a:p>
          </p:txBody>
        </p:sp>
        <p:sp>
          <p:nvSpPr>
            <p:cNvPr id="7" name="矩形: 圆角 4">
              <a:extLst>
                <a:ext uri="{FF2B5EF4-FFF2-40B4-BE49-F238E27FC236}">
                  <a16:creationId xmlns:a16="http://schemas.microsoft.com/office/drawing/2014/main" id="{F17A33A6-89B6-3442-BC43-EA2F9ADCCD40}"/>
                </a:ext>
              </a:extLst>
            </p:cNvPr>
            <p:cNvSpPr/>
            <p:nvPr/>
          </p:nvSpPr>
          <p:spPr>
            <a:xfrm>
              <a:off x="2627082" y="5420443"/>
              <a:ext cx="1472856" cy="419455"/>
            </a:xfrm>
            <a:prstGeom prst="roundRect">
              <a:avLst>
                <a:gd name="adj" fmla="val 8073"/>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hangingPunct="0"/>
              <a:r>
                <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还钱</a:t>
              </a:r>
              <a:endPar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endParaRPr>
            </a:p>
          </p:txBody>
        </p:sp>
        <p:sp>
          <p:nvSpPr>
            <p:cNvPr id="8" name="矩形: 圆角 5">
              <a:extLst>
                <a:ext uri="{FF2B5EF4-FFF2-40B4-BE49-F238E27FC236}">
                  <a16:creationId xmlns:a16="http://schemas.microsoft.com/office/drawing/2014/main" id="{CA6ACC1C-3B0B-6F5A-E892-91C07C69CAC6}"/>
                </a:ext>
              </a:extLst>
            </p:cNvPr>
            <p:cNvSpPr/>
            <p:nvPr/>
          </p:nvSpPr>
          <p:spPr>
            <a:xfrm>
              <a:off x="2627082" y="4888599"/>
              <a:ext cx="1472856" cy="419455"/>
            </a:xfrm>
            <a:prstGeom prst="roundRect">
              <a:avLst>
                <a:gd name="adj" fmla="val 8073"/>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hangingPunct="0"/>
              <a:r>
                <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不还钱</a:t>
              </a:r>
            </a:p>
          </p:txBody>
        </p:sp>
        <p:sp>
          <p:nvSpPr>
            <p:cNvPr id="9" name="矩形: 圆角 6">
              <a:extLst>
                <a:ext uri="{FF2B5EF4-FFF2-40B4-BE49-F238E27FC236}">
                  <a16:creationId xmlns:a16="http://schemas.microsoft.com/office/drawing/2014/main" id="{448706A2-BEB3-32B5-C09E-5AEDA614377D}"/>
                </a:ext>
              </a:extLst>
            </p:cNvPr>
            <p:cNvSpPr/>
            <p:nvPr/>
          </p:nvSpPr>
          <p:spPr>
            <a:xfrm>
              <a:off x="2641719" y="3796678"/>
              <a:ext cx="1472856" cy="419455"/>
            </a:xfrm>
            <a:prstGeom prst="roundRect">
              <a:avLst>
                <a:gd name="adj" fmla="val 8073"/>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hangingPunct="0"/>
              <a:r>
                <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我</a:t>
              </a:r>
            </a:p>
          </p:txBody>
        </p:sp>
        <p:sp>
          <p:nvSpPr>
            <p:cNvPr id="10" name="矩形: 圆角 8">
              <a:extLst>
                <a:ext uri="{FF2B5EF4-FFF2-40B4-BE49-F238E27FC236}">
                  <a16:creationId xmlns:a16="http://schemas.microsoft.com/office/drawing/2014/main" id="{649B1755-2E05-CFF7-6611-18B4EF15F466}"/>
                </a:ext>
              </a:extLst>
            </p:cNvPr>
            <p:cNvSpPr/>
            <p:nvPr/>
          </p:nvSpPr>
          <p:spPr>
            <a:xfrm>
              <a:off x="5438375" y="5420443"/>
              <a:ext cx="3686076" cy="419455"/>
            </a:xfrm>
            <a:prstGeom prst="roundRect">
              <a:avLst>
                <a:gd name="adj" fmla="val 8073"/>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hangingPunct="0"/>
              <a:r>
                <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保险公司</a:t>
              </a:r>
            </a:p>
          </p:txBody>
        </p:sp>
        <p:sp>
          <p:nvSpPr>
            <p:cNvPr id="11" name="文本框 10">
              <a:extLst>
                <a:ext uri="{FF2B5EF4-FFF2-40B4-BE49-F238E27FC236}">
                  <a16:creationId xmlns:a16="http://schemas.microsoft.com/office/drawing/2014/main" id="{CE61BE97-7BD0-BF70-8B47-35FC1300B6F9}"/>
                </a:ext>
              </a:extLst>
            </p:cNvPr>
            <p:cNvSpPr txBox="1"/>
            <p:nvPr/>
          </p:nvSpPr>
          <p:spPr>
            <a:xfrm>
              <a:off x="5760636" y="3136940"/>
              <a:ext cx="1045029" cy="37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10000"/>
                </a:lnSpc>
                <a:spcAft>
                  <a:spcPts val="600"/>
                </a:spcAft>
              </a:pPr>
              <a:r>
                <a:rPr lang="zh-CN" altLang="en-US" dirty="0">
                  <a:latin typeface="Times New Roman" panose="02020603050405020304" pitchFamily="18" charset="0"/>
                  <a:ea typeface="SimSun" panose="02010600030101010101" pitchFamily="2" charset="-122"/>
                  <a:cs typeface="Times New Roman" panose="02020603050405020304" pitchFamily="18" charset="0"/>
                </a:rPr>
                <a:t> 赔</a:t>
              </a:r>
              <a:r>
                <a:rPr lang="en-US" altLang="zh-CN" dirty="0">
                  <a:latin typeface="Times New Roman" panose="02020603050405020304" pitchFamily="18" charset="0"/>
                  <a:ea typeface="SimSun" panose="02010600030101010101" pitchFamily="2" charset="-122"/>
                  <a:cs typeface="Times New Roman" panose="02020603050405020304" pitchFamily="18" charset="0"/>
                </a:rPr>
                <a:t>100</a:t>
              </a:r>
              <a:r>
                <a:rPr lang="zh-CN" altLang="en-US" dirty="0">
                  <a:latin typeface="Times New Roman" panose="02020603050405020304" pitchFamily="18" charset="0"/>
                  <a:ea typeface="SimSun" panose="02010600030101010101" pitchFamily="2" charset="-122"/>
                  <a:cs typeface="Times New Roman" panose="02020603050405020304" pitchFamily="18" charset="0"/>
                </a:rPr>
                <a:t>元</a:t>
              </a:r>
            </a:p>
          </p:txBody>
        </p:sp>
        <p:cxnSp>
          <p:nvCxnSpPr>
            <p:cNvPr id="12" name="直接箭头连接符 18">
              <a:extLst>
                <a:ext uri="{FF2B5EF4-FFF2-40B4-BE49-F238E27FC236}">
                  <a16:creationId xmlns:a16="http://schemas.microsoft.com/office/drawing/2014/main" id="{A8D93585-E5B8-B12F-0ED9-F8373294E5EA}"/>
                </a:ext>
              </a:extLst>
            </p:cNvPr>
            <p:cNvCxnSpPr>
              <a:cxnSpLocks/>
              <a:stCxn id="8" idx="3"/>
              <a:endCxn id="6" idx="1"/>
            </p:cNvCxnSpPr>
            <p:nvPr/>
          </p:nvCxnSpPr>
          <p:spPr>
            <a:xfrm>
              <a:off x="4099939" y="5098326"/>
              <a:ext cx="1338437" cy="0"/>
            </a:xfrm>
            <a:prstGeom prst="straightConnector1">
              <a:avLst/>
            </a:prstGeom>
            <a:noFill/>
            <a:ln w="25400" cap="flat">
              <a:solidFill>
                <a:schemeClr val="accent1"/>
              </a:solidFill>
              <a:prstDash val="lg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直接箭头连接符 20">
              <a:extLst>
                <a:ext uri="{FF2B5EF4-FFF2-40B4-BE49-F238E27FC236}">
                  <a16:creationId xmlns:a16="http://schemas.microsoft.com/office/drawing/2014/main" id="{3E2A6C16-3770-93D9-EEAF-9905CFE2B74C}"/>
                </a:ext>
              </a:extLst>
            </p:cNvPr>
            <p:cNvCxnSpPr>
              <a:cxnSpLocks/>
              <a:stCxn id="7" idx="3"/>
              <a:endCxn id="10" idx="1"/>
            </p:cNvCxnSpPr>
            <p:nvPr/>
          </p:nvCxnSpPr>
          <p:spPr>
            <a:xfrm>
              <a:off x="4099939" y="5630170"/>
              <a:ext cx="1338437"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 name="文本框 13">
              <a:extLst>
                <a:ext uri="{FF2B5EF4-FFF2-40B4-BE49-F238E27FC236}">
                  <a16:creationId xmlns:a16="http://schemas.microsoft.com/office/drawing/2014/main" id="{F2908716-EEF3-DC75-E72B-6370375BF3A6}"/>
                </a:ext>
              </a:extLst>
            </p:cNvPr>
            <p:cNvSpPr txBox="1"/>
            <p:nvPr/>
          </p:nvSpPr>
          <p:spPr>
            <a:xfrm>
              <a:off x="9113786" y="4907770"/>
              <a:ext cx="1406296" cy="37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10000"/>
                </a:lnSpc>
                <a:spcAft>
                  <a:spcPts val="600"/>
                </a:spcAft>
              </a:pPr>
              <a:r>
                <a:rPr lang="zh-CN" altLang="en-US" dirty="0">
                  <a:latin typeface="Times New Roman" panose="02020603050405020304" pitchFamily="18" charset="0"/>
                  <a:ea typeface="SimSun" panose="02010600030101010101" pitchFamily="2" charset="-122"/>
                  <a:cs typeface="Times New Roman" panose="02020603050405020304" pitchFamily="18" charset="0"/>
                </a:rPr>
                <a:t>赔</a:t>
              </a:r>
              <a:r>
                <a:rPr lang="en-US" altLang="zh-CN" dirty="0">
                  <a:latin typeface="Times New Roman" panose="02020603050405020304" pitchFamily="18" charset="0"/>
                  <a:ea typeface="SimSun" panose="02010600030101010101" pitchFamily="2" charset="-122"/>
                  <a:cs typeface="Times New Roman" panose="02020603050405020304" pitchFamily="18" charset="0"/>
                </a:rPr>
                <a:t>100</a:t>
              </a:r>
              <a:r>
                <a:rPr lang="zh-CN" altLang="en-US" dirty="0">
                  <a:latin typeface="Times New Roman" panose="02020603050405020304" pitchFamily="18" charset="0"/>
                  <a:ea typeface="SimSun" panose="02010600030101010101" pitchFamily="2" charset="-122"/>
                  <a:cs typeface="Times New Roman" panose="02020603050405020304" pitchFamily="18" charset="0"/>
                </a:rPr>
                <a:t>元</a:t>
              </a:r>
              <a:r>
                <a:rPr lang="en-US" altLang="zh-CN" dirty="0">
                  <a:latin typeface="Times New Roman" panose="02020603050405020304" pitchFamily="18" charset="0"/>
                  <a:ea typeface="SimSun" panose="02010600030101010101" pitchFamily="2" charset="-122"/>
                  <a:cs typeface="Times New Roman" panose="02020603050405020304" pitchFamily="18" charset="0"/>
                </a:rPr>
                <a:t>(×n)</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7F716FDC-8AD6-62F1-28B3-A2D4AE2F7F2C}"/>
                </a:ext>
              </a:extLst>
            </p:cNvPr>
            <p:cNvSpPr txBox="1"/>
            <p:nvPr/>
          </p:nvSpPr>
          <p:spPr>
            <a:xfrm>
              <a:off x="9113785" y="5448018"/>
              <a:ext cx="1406296" cy="37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10000"/>
                </a:lnSpc>
                <a:spcAft>
                  <a:spcPts val="600"/>
                </a:spcAft>
              </a:pPr>
              <a:r>
                <a:rPr lang="zh-CN" altLang="en-US" dirty="0">
                  <a:latin typeface="Times New Roman" panose="02020603050405020304" pitchFamily="18" charset="0"/>
                  <a:ea typeface="SimSun" panose="02010600030101010101" pitchFamily="2" charset="-122"/>
                  <a:cs typeface="Times New Roman" panose="02020603050405020304" pitchFamily="18" charset="0"/>
                </a:rPr>
                <a:t>赚</a:t>
              </a:r>
              <a:r>
                <a:rPr lang="en-US" altLang="zh-CN" dirty="0">
                  <a:latin typeface="Times New Roman" panose="02020603050405020304" pitchFamily="18" charset="0"/>
                  <a:ea typeface="SimSun" panose="02010600030101010101" pitchFamily="2" charset="-122"/>
                  <a:cs typeface="Times New Roman" panose="02020603050405020304" pitchFamily="18" charset="0"/>
                </a:rPr>
                <a:t>10</a:t>
              </a:r>
              <a:r>
                <a:rPr lang="zh-CN" altLang="en-US" dirty="0">
                  <a:latin typeface="Times New Roman" panose="02020603050405020304" pitchFamily="18" charset="0"/>
                  <a:ea typeface="SimSun" panose="02010600030101010101" pitchFamily="2" charset="-122"/>
                  <a:cs typeface="Times New Roman" panose="02020603050405020304" pitchFamily="18" charset="0"/>
                </a:rPr>
                <a:t>元</a:t>
              </a:r>
            </a:p>
          </p:txBody>
        </p:sp>
        <p:cxnSp>
          <p:nvCxnSpPr>
            <p:cNvPr id="16" name="直接箭头连接符 24">
              <a:extLst>
                <a:ext uri="{FF2B5EF4-FFF2-40B4-BE49-F238E27FC236}">
                  <a16:creationId xmlns:a16="http://schemas.microsoft.com/office/drawing/2014/main" id="{F1C9835E-B675-079F-17EF-E21834434600}"/>
                </a:ext>
              </a:extLst>
            </p:cNvPr>
            <p:cNvCxnSpPr>
              <a:cxnSpLocks/>
            </p:cNvCxnSpPr>
            <p:nvPr/>
          </p:nvCxnSpPr>
          <p:spPr>
            <a:xfrm flipV="1">
              <a:off x="5819892" y="1813866"/>
              <a:ext cx="0" cy="3074733"/>
            </a:xfrm>
            <a:prstGeom prst="straightConnector1">
              <a:avLst/>
            </a:prstGeom>
            <a:noFill/>
            <a:ln w="25400" cap="flat">
              <a:solidFill>
                <a:schemeClr val="accent1"/>
              </a:solidFill>
              <a:prstDash val="lg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 name="直接连接符 26">
              <a:extLst>
                <a:ext uri="{FF2B5EF4-FFF2-40B4-BE49-F238E27FC236}">
                  <a16:creationId xmlns:a16="http://schemas.microsoft.com/office/drawing/2014/main" id="{5275F0C0-6F05-29F4-59C3-299A713509F3}"/>
                </a:ext>
              </a:extLst>
            </p:cNvPr>
            <p:cNvCxnSpPr>
              <a:cxnSpLocks/>
            </p:cNvCxnSpPr>
            <p:nvPr/>
          </p:nvCxnSpPr>
          <p:spPr>
            <a:xfrm flipV="1">
              <a:off x="5531463" y="1819127"/>
              <a:ext cx="0" cy="3064209"/>
            </a:xfrm>
            <a:prstGeom prst="line">
              <a:avLst/>
            </a:prstGeom>
            <a:noFill/>
            <a:ln w="25400" cap="flat">
              <a:solidFill>
                <a:schemeClr val="accent1"/>
              </a:solidFill>
              <a:prstDash val="solid"/>
              <a:round/>
              <a:headEnd type="triangle" w="med" len="med"/>
              <a:tailEnd type="none" w="med"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直接连接符 31">
              <a:extLst>
                <a:ext uri="{FF2B5EF4-FFF2-40B4-BE49-F238E27FC236}">
                  <a16:creationId xmlns:a16="http://schemas.microsoft.com/office/drawing/2014/main" id="{075FD178-0A9F-2601-4627-D619723F2104}"/>
                </a:ext>
              </a:extLst>
            </p:cNvPr>
            <p:cNvCxnSpPr>
              <a:cxnSpLocks/>
              <a:endCxn id="9" idx="2"/>
            </p:cNvCxnSpPr>
            <p:nvPr/>
          </p:nvCxnSpPr>
          <p:spPr>
            <a:xfrm flipV="1">
              <a:off x="3363511" y="4216132"/>
              <a:ext cx="14637" cy="672466"/>
            </a:xfrm>
            <a:prstGeom prst="line">
              <a:avLst/>
            </a:prstGeom>
            <a:noFill/>
            <a:ln w="25400" cap="flat">
              <a:solidFill>
                <a:schemeClr val="accent1"/>
              </a:solidFill>
              <a:prstDash val="solid"/>
              <a:round/>
              <a:headEnd type="triangle" w="med" len="med"/>
              <a:tailEnd type="none" w="med"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连接符: 肘形 34">
              <a:extLst>
                <a:ext uri="{FF2B5EF4-FFF2-40B4-BE49-F238E27FC236}">
                  <a16:creationId xmlns:a16="http://schemas.microsoft.com/office/drawing/2014/main" id="{3BE64F4F-4407-9098-DA2C-BA5087D21F87}"/>
                </a:ext>
              </a:extLst>
            </p:cNvPr>
            <p:cNvCxnSpPr>
              <a:cxnSpLocks/>
              <a:stCxn id="9" idx="0"/>
              <a:endCxn id="5" idx="1"/>
            </p:cNvCxnSpPr>
            <p:nvPr/>
          </p:nvCxnSpPr>
          <p:spPr>
            <a:xfrm rot="5400000" flipH="1" flipV="1">
              <a:off x="2649837" y="2246550"/>
              <a:ext cx="2278438" cy="821819"/>
            </a:xfrm>
            <a:prstGeom prst="bentConnector2">
              <a:avLst/>
            </a:prstGeom>
            <a:noFill/>
            <a:ln w="25400" cap="flat">
              <a:solidFill>
                <a:schemeClr val="accent1"/>
              </a:solidFill>
              <a:prstDash val="solid"/>
              <a:round/>
              <a:headEnd type="triangle" w="med" len="med"/>
              <a:tailEnd type="none" w="med"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0" name="文本框 19">
              <a:extLst>
                <a:ext uri="{FF2B5EF4-FFF2-40B4-BE49-F238E27FC236}">
                  <a16:creationId xmlns:a16="http://schemas.microsoft.com/office/drawing/2014/main" id="{4CDBBCE3-6004-6D9E-DA52-8F9566621628}"/>
                </a:ext>
              </a:extLst>
            </p:cNvPr>
            <p:cNvSpPr txBox="1"/>
            <p:nvPr/>
          </p:nvSpPr>
          <p:spPr>
            <a:xfrm>
              <a:off x="2341646" y="3136940"/>
              <a:ext cx="1150691" cy="37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10000"/>
                </a:lnSpc>
                <a:spcAft>
                  <a:spcPts val="600"/>
                </a:spcAft>
              </a:pPr>
              <a:r>
                <a:rPr lang="zh-CN" altLang="en-US" dirty="0">
                  <a:latin typeface="Times New Roman" panose="02020603050405020304" pitchFamily="18" charset="0"/>
                  <a:ea typeface="SimSun" panose="02010600030101010101" pitchFamily="2" charset="-122"/>
                  <a:cs typeface="Times New Roman" panose="02020603050405020304" pitchFamily="18" charset="0"/>
                </a:rPr>
                <a:t>借</a:t>
              </a:r>
              <a:r>
                <a:rPr lang="en-US" altLang="zh-CN" dirty="0">
                  <a:latin typeface="Times New Roman" panose="02020603050405020304" pitchFamily="18" charset="0"/>
                  <a:ea typeface="SimSun" panose="02010600030101010101" pitchFamily="2" charset="-122"/>
                  <a:cs typeface="Times New Roman" panose="02020603050405020304" pitchFamily="18" charset="0"/>
                </a:rPr>
                <a:t>100</a:t>
              </a:r>
              <a:r>
                <a:rPr lang="zh-CN" altLang="en-US" dirty="0">
                  <a:latin typeface="Times New Roman" panose="02020603050405020304" pitchFamily="18" charset="0"/>
                  <a:ea typeface="SimSun" panose="02010600030101010101" pitchFamily="2" charset="-122"/>
                  <a:cs typeface="Times New Roman" panose="02020603050405020304" pitchFamily="18" charset="0"/>
                </a:rPr>
                <a:t>元</a:t>
              </a:r>
            </a:p>
          </p:txBody>
        </p:sp>
        <p:sp>
          <p:nvSpPr>
            <p:cNvPr id="21" name="文本框 20">
              <a:extLst>
                <a:ext uri="{FF2B5EF4-FFF2-40B4-BE49-F238E27FC236}">
                  <a16:creationId xmlns:a16="http://schemas.microsoft.com/office/drawing/2014/main" id="{96F54BA0-825C-897A-A4FF-117B44240EA5}"/>
                </a:ext>
              </a:extLst>
            </p:cNvPr>
            <p:cNvSpPr txBox="1"/>
            <p:nvPr/>
          </p:nvSpPr>
          <p:spPr>
            <a:xfrm>
              <a:off x="4898146" y="3142006"/>
              <a:ext cx="1045029" cy="37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10000"/>
                </a:lnSpc>
                <a:spcAft>
                  <a:spcPts val="600"/>
                </a:spcAft>
              </a:pPr>
              <a:r>
                <a:rPr lang="en-US" altLang="zh-CN" dirty="0">
                  <a:latin typeface="Times New Roman" panose="02020603050405020304" pitchFamily="18" charset="0"/>
                  <a:ea typeface="SimSun" panose="02010600030101010101" pitchFamily="2" charset="-122"/>
                  <a:cs typeface="Times New Roman" panose="02020603050405020304" pitchFamily="18" charset="0"/>
                </a:rPr>
                <a:t>10</a:t>
              </a:r>
              <a:r>
                <a:rPr lang="zh-CN" altLang="en-US" dirty="0">
                  <a:latin typeface="Times New Roman" panose="02020603050405020304" pitchFamily="18" charset="0"/>
                  <a:ea typeface="SimSun" panose="02010600030101010101" pitchFamily="2" charset="-122"/>
                  <a:cs typeface="Times New Roman" panose="02020603050405020304" pitchFamily="18" charset="0"/>
                </a:rPr>
                <a:t>元</a:t>
              </a:r>
            </a:p>
          </p:txBody>
        </p:sp>
        <p:grpSp>
          <p:nvGrpSpPr>
            <p:cNvPr id="22" name="组合 21">
              <a:extLst>
                <a:ext uri="{FF2B5EF4-FFF2-40B4-BE49-F238E27FC236}">
                  <a16:creationId xmlns:a16="http://schemas.microsoft.com/office/drawing/2014/main" id="{AFE1BB43-41D7-8552-3553-DD52E3BCF01D}"/>
                </a:ext>
              </a:extLst>
            </p:cNvPr>
            <p:cNvGrpSpPr/>
            <p:nvPr/>
          </p:nvGrpSpPr>
          <p:grpSpPr>
            <a:xfrm>
              <a:off x="6774839" y="1308511"/>
              <a:ext cx="2561529" cy="3566390"/>
              <a:chOff x="5518902" y="1308511"/>
              <a:chExt cx="2293465" cy="3566390"/>
            </a:xfrm>
          </p:grpSpPr>
          <p:sp>
            <p:nvSpPr>
              <p:cNvPr id="23" name="矩形: 圆角 2">
                <a:extLst>
                  <a:ext uri="{FF2B5EF4-FFF2-40B4-BE49-F238E27FC236}">
                    <a16:creationId xmlns:a16="http://schemas.microsoft.com/office/drawing/2014/main" id="{E6E11DE4-256A-1274-D7AA-6F972A03FBCA}"/>
                  </a:ext>
                </a:extLst>
              </p:cNvPr>
              <p:cNvSpPr/>
              <p:nvPr/>
            </p:nvSpPr>
            <p:spPr>
              <a:xfrm>
                <a:off x="5663595" y="1308511"/>
                <a:ext cx="1961691" cy="419455"/>
              </a:xfrm>
              <a:prstGeom prst="roundRect">
                <a:avLst>
                  <a:gd name="adj" fmla="val 8073"/>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hangingPunct="0"/>
                <a:r>
                  <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芒格</a:t>
                </a:r>
                <a:r>
                  <a:rPr lang="en-US" altLang="zh-CN"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1,2,3…</a:t>
                </a:r>
                <a:endPar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endParaRPr>
              </a:p>
            </p:txBody>
          </p:sp>
          <p:sp>
            <p:nvSpPr>
              <p:cNvPr id="24" name="文本框 23">
                <a:extLst>
                  <a:ext uri="{FF2B5EF4-FFF2-40B4-BE49-F238E27FC236}">
                    <a16:creationId xmlns:a16="http://schemas.microsoft.com/office/drawing/2014/main" id="{85F863B1-DA6A-A32F-9359-F6346FD8E4A9}"/>
                  </a:ext>
                </a:extLst>
              </p:cNvPr>
              <p:cNvSpPr txBox="1"/>
              <p:nvPr/>
            </p:nvSpPr>
            <p:spPr>
              <a:xfrm>
                <a:off x="5518902" y="3142005"/>
                <a:ext cx="645600" cy="37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10000"/>
                  </a:lnSpc>
                  <a:spcAft>
                    <a:spcPts val="600"/>
                  </a:spcAft>
                </a:pPr>
                <a:r>
                  <a:rPr lang="en-US" altLang="zh-CN" dirty="0">
                    <a:latin typeface="Times New Roman" panose="02020603050405020304" pitchFamily="18" charset="0"/>
                    <a:ea typeface="SimSun" panose="02010600030101010101" pitchFamily="2" charset="-122"/>
                    <a:cs typeface="Times New Roman" panose="02020603050405020304" pitchFamily="18" charset="0"/>
                  </a:rPr>
                  <a:t>10</a:t>
                </a:r>
                <a:r>
                  <a:rPr lang="zh-CN" altLang="en-US" dirty="0">
                    <a:latin typeface="Times New Roman" panose="02020603050405020304" pitchFamily="18" charset="0"/>
                    <a:ea typeface="SimSun" panose="02010600030101010101" pitchFamily="2" charset="-122"/>
                    <a:cs typeface="Times New Roman" panose="02020603050405020304" pitchFamily="18" charset="0"/>
                  </a:rPr>
                  <a:t>元</a:t>
                </a:r>
              </a:p>
            </p:txBody>
          </p:sp>
          <p:sp>
            <p:nvSpPr>
              <p:cNvPr id="25" name="文本框 24">
                <a:extLst>
                  <a:ext uri="{FF2B5EF4-FFF2-40B4-BE49-F238E27FC236}">
                    <a16:creationId xmlns:a16="http://schemas.microsoft.com/office/drawing/2014/main" id="{B3DAC99C-9068-31F9-B8D9-C3C999DF2962}"/>
                  </a:ext>
                </a:extLst>
              </p:cNvPr>
              <p:cNvSpPr txBox="1"/>
              <p:nvPr/>
            </p:nvSpPr>
            <p:spPr>
              <a:xfrm>
                <a:off x="6767338" y="3142005"/>
                <a:ext cx="1045029" cy="37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10000"/>
                  </a:lnSpc>
                  <a:spcAft>
                    <a:spcPts val="600"/>
                  </a:spcAft>
                </a:pPr>
                <a:r>
                  <a:rPr lang="en-US" altLang="zh-CN" dirty="0">
                    <a:latin typeface="Times New Roman" panose="02020603050405020304" pitchFamily="18" charset="0"/>
                    <a:ea typeface="SimSun" panose="02010600030101010101" pitchFamily="2" charset="-122"/>
                    <a:cs typeface="Times New Roman" panose="02020603050405020304" pitchFamily="18" charset="0"/>
                  </a:rPr>
                  <a:t>10</a:t>
                </a:r>
                <a:r>
                  <a:rPr lang="zh-CN" altLang="en-US" dirty="0">
                    <a:latin typeface="Times New Roman" panose="02020603050405020304" pitchFamily="18" charset="0"/>
                    <a:ea typeface="SimSun" panose="02010600030101010101" pitchFamily="2" charset="-122"/>
                    <a:cs typeface="Times New Roman" panose="02020603050405020304" pitchFamily="18" charset="0"/>
                  </a:rPr>
                  <a:t>元</a:t>
                </a:r>
              </a:p>
            </p:txBody>
          </p:sp>
          <p:cxnSp>
            <p:nvCxnSpPr>
              <p:cNvPr id="26" name="直接连接符 28">
                <a:extLst>
                  <a:ext uri="{FF2B5EF4-FFF2-40B4-BE49-F238E27FC236}">
                    <a16:creationId xmlns:a16="http://schemas.microsoft.com/office/drawing/2014/main" id="{96D37C86-1FE2-A789-905D-061C20DC0C78}"/>
                  </a:ext>
                </a:extLst>
              </p:cNvPr>
              <p:cNvCxnSpPr>
                <a:cxnSpLocks/>
              </p:cNvCxnSpPr>
              <p:nvPr/>
            </p:nvCxnSpPr>
            <p:spPr>
              <a:xfrm flipV="1">
                <a:off x="6057002" y="1742901"/>
                <a:ext cx="0" cy="3132000"/>
              </a:xfrm>
              <a:prstGeom prst="line">
                <a:avLst/>
              </a:prstGeom>
              <a:noFill/>
              <a:ln w="25400" cap="flat">
                <a:solidFill>
                  <a:srgbClr val="0070C0"/>
                </a:solidFill>
                <a:prstDash val="solid"/>
                <a:round/>
                <a:headEnd type="triangle" w="med" len="med"/>
                <a:tailEnd type="none" w="med"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 name="直接连接符 29">
                <a:extLst>
                  <a:ext uri="{FF2B5EF4-FFF2-40B4-BE49-F238E27FC236}">
                    <a16:creationId xmlns:a16="http://schemas.microsoft.com/office/drawing/2014/main" id="{DC5305B2-CD89-156E-BA17-CB727B72F0DE}"/>
                  </a:ext>
                </a:extLst>
              </p:cNvPr>
              <p:cNvCxnSpPr>
                <a:cxnSpLocks/>
              </p:cNvCxnSpPr>
              <p:nvPr/>
            </p:nvCxnSpPr>
            <p:spPr>
              <a:xfrm flipV="1">
                <a:off x="6702447" y="1742901"/>
                <a:ext cx="0" cy="3132000"/>
              </a:xfrm>
              <a:prstGeom prst="line">
                <a:avLst/>
              </a:prstGeom>
              <a:noFill/>
              <a:ln w="25400" cap="flat">
                <a:solidFill>
                  <a:srgbClr val="0070C0"/>
                </a:solidFill>
                <a:prstDash val="solid"/>
                <a:round/>
                <a:headEnd type="triangle" w="med" len="med"/>
                <a:tailEnd type="none" w="med"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8" name="直接连接符 30">
                <a:extLst>
                  <a:ext uri="{FF2B5EF4-FFF2-40B4-BE49-F238E27FC236}">
                    <a16:creationId xmlns:a16="http://schemas.microsoft.com/office/drawing/2014/main" id="{EFDA9F3D-028D-59E4-6849-17D60817545B}"/>
                  </a:ext>
                </a:extLst>
              </p:cNvPr>
              <p:cNvCxnSpPr>
                <a:cxnSpLocks/>
              </p:cNvCxnSpPr>
              <p:nvPr/>
            </p:nvCxnSpPr>
            <p:spPr>
              <a:xfrm flipV="1">
                <a:off x="7304423" y="1742901"/>
                <a:ext cx="3321" cy="3132000"/>
              </a:xfrm>
              <a:prstGeom prst="line">
                <a:avLst/>
              </a:prstGeom>
              <a:noFill/>
              <a:ln w="25400" cap="flat">
                <a:solidFill>
                  <a:srgbClr val="0070C0"/>
                </a:solidFill>
                <a:prstDash val="solid"/>
                <a:round/>
                <a:headEnd type="triangle" w="med" len="med"/>
                <a:tailEnd type="none" w="med"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直接箭头连接符 46">
                <a:extLst>
                  <a:ext uri="{FF2B5EF4-FFF2-40B4-BE49-F238E27FC236}">
                    <a16:creationId xmlns:a16="http://schemas.microsoft.com/office/drawing/2014/main" id="{AE18AE81-C300-AF3E-1299-4CFBA5F2A531}"/>
                  </a:ext>
                </a:extLst>
              </p:cNvPr>
              <p:cNvCxnSpPr>
                <a:cxnSpLocks/>
              </p:cNvCxnSpPr>
              <p:nvPr/>
            </p:nvCxnSpPr>
            <p:spPr>
              <a:xfrm flipV="1">
                <a:off x="6160780" y="1791356"/>
                <a:ext cx="0" cy="3074733"/>
              </a:xfrm>
              <a:prstGeom prst="straightConnector1">
                <a:avLst/>
              </a:prstGeom>
              <a:noFill/>
              <a:ln w="25400" cap="flat">
                <a:solidFill>
                  <a:schemeClr val="accent1"/>
                </a:solidFill>
                <a:prstDash val="lg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0" name="直接箭头连接符 47">
                <a:extLst>
                  <a:ext uri="{FF2B5EF4-FFF2-40B4-BE49-F238E27FC236}">
                    <a16:creationId xmlns:a16="http://schemas.microsoft.com/office/drawing/2014/main" id="{627D83F2-304D-52B0-B91E-16A93D3C2977}"/>
                  </a:ext>
                </a:extLst>
              </p:cNvPr>
              <p:cNvCxnSpPr>
                <a:cxnSpLocks/>
              </p:cNvCxnSpPr>
              <p:nvPr/>
            </p:nvCxnSpPr>
            <p:spPr>
              <a:xfrm flipV="1">
                <a:off x="6831566" y="1791355"/>
                <a:ext cx="0" cy="3074733"/>
              </a:xfrm>
              <a:prstGeom prst="straightConnector1">
                <a:avLst/>
              </a:prstGeom>
              <a:noFill/>
              <a:ln w="25400" cap="flat">
                <a:solidFill>
                  <a:schemeClr val="accent1"/>
                </a:solidFill>
                <a:prstDash val="lg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1" name="直接箭头连接符 48">
                <a:extLst>
                  <a:ext uri="{FF2B5EF4-FFF2-40B4-BE49-F238E27FC236}">
                    <a16:creationId xmlns:a16="http://schemas.microsoft.com/office/drawing/2014/main" id="{5736B15A-9ACD-6844-FCBD-28DCDCEF5E3E}"/>
                  </a:ext>
                </a:extLst>
              </p:cNvPr>
              <p:cNvCxnSpPr>
                <a:cxnSpLocks/>
              </p:cNvCxnSpPr>
              <p:nvPr/>
            </p:nvCxnSpPr>
            <p:spPr>
              <a:xfrm flipV="1">
                <a:off x="7450131" y="1800168"/>
                <a:ext cx="0" cy="3074733"/>
              </a:xfrm>
              <a:prstGeom prst="straightConnector1">
                <a:avLst/>
              </a:prstGeom>
              <a:noFill/>
              <a:ln w="25400" cap="flat">
                <a:solidFill>
                  <a:schemeClr val="accent1"/>
                </a:solidFill>
                <a:prstDash val="lg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 name="文本框 31">
                <a:extLst>
                  <a:ext uri="{FF2B5EF4-FFF2-40B4-BE49-F238E27FC236}">
                    <a16:creationId xmlns:a16="http://schemas.microsoft.com/office/drawing/2014/main" id="{96871775-26D0-8850-24A9-7C9CCCD53A0E}"/>
                  </a:ext>
                </a:extLst>
              </p:cNvPr>
              <p:cNvSpPr txBox="1"/>
              <p:nvPr/>
            </p:nvSpPr>
            <p:spPr>
              <a:xfrm>
                <a:off x="6160780" y="3142005"/>
                <a:ext cx="1045029" cy="37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10000"/>
                  </a:lnSpc>
                  <a:spcAft>
                    <a:spcPts val="600"/>
                  </a:spcAft>
                </a:pPr>
                <a:r>
                  <a:rPr lang="en-US" altLang="zh-CN" dirty="0">
                    <a:latin typeface="Times New Roman" panose="02020603050405020304" pitchFamily="18" charset="0"/>
                    <a:ea typeface="SimSun" panose="02010600030101010101" pitchFamily="2" charset="-122"/>
                    <a:cs typeface="Times New Roman" panose="02020603050405020304" pitchFamily="18" charset="0"/>
                  </a:rPr>
                  <a:t>10</a:t>
                </a:r>
                <a:r>
                  <a:rPr lang="zh-CN" altLang="en-US" dirty="0">
                    <a:latin typeface="Times New Roman" panose="02020603050405020304" pitchFamily="18" charset="0"/>
                    <a:ea typeface="SimSun" panose="02010600030101010101" pitchFamily="2" charset="-122"/>
                    <a:cs typeface="Times New Roman" panose="02020603050405020304" pitchFamily="18" charset="0"/>
                  </a:rPr>
                  <a:t>元</a:t>
                </a:r>
              </a:p>
            </p:txBody>
          </p:sp>
        </p:grpSp>
      </p:grpSp>
    </p:spTree>
    <p:extLst>
      <p:ext uri="{BB962C8B-B14F-4D97-AF65-F5344CB8AC3E}">
        <p14:creationId xmlns:p14="http://schemas.microsoft.com/office/powerpoint/2010/main" val="36632912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91E103-6134-44EF-33ED-5D6619EDB30D}"/>
              </a:ext>
            </a:extLst>
          </p:cNvPr>
          <p:cNvSpPr>
            <a:spLocks noGrp="1"/>
          </p:cNvSpPr>
          <p:nvPr>
            <p:ph type="title"/>
          </p:nvPr>
        </p:nvSpPr>
        <p:spPr/>
        <p:txBody>
          <a:bodyPr/>
          <a:lstStyle/>
          <a:p>
            <a:r>
              <a:rPr kumimoji="1" lang="zh-CN" altLang="en-US" dirty="0"/>
              <a:t>总结与复盘</a:t>
            </a:r>
          </a:p>
        </p:txBody>
      </p:sp>
      <p:sp>
        <p:nvSpPr>
          <p:cNvPr id="3" name="灯片编号占位符 2">
            <a:extLst>
              <a:ext uri="{FF2B5EF4-FFF2-40B4-BE49-F238E27FC236}">
                <a16:creationId xmlns:a16="http://schemas.microsoft.com/office/drawing/2014/main" id="{33712995-839C-CA19-2E29-CCECC045962A}"/>
              </a:ext>
            </a:extLst>
          </p:cNvPr>
          <p:cNvSpPr>
            <a:spLocks noGrp="1"/>
          </p:cNvSpPr>
          <p:nvPr>
            <p:ph type="sldNum" sz="quarter" idx="10"/>
          </p:nvPr>
        </p:nvSpPr>
        <p:spPr/>
        <p:txBody>
          <a:bodyPr/>
          <a:lstStyle/>
          <a:p>
            <a:fld id="{F56ABC50-C693-6145-8FE9-48A83A944B62}" type="slidenum">
              <a:rPr kumimoji="1" lang="zh-CN" altLang="en-US" smtClean="0"/>
              <a:pPr/>
              <a:t>118</a:t>
            </a:fld>
            <a:endParaRPr kumimoji="1" lang="zh-CN" altLang="en-US"/>
          </a:p>
        </p:txBody>
      </p:sp>
      <p:sp>
        <p:nvSpPr>
          <p:cNvPr id="4" name="内容占位符 3">
            <a:extLst>
              <a:ext uri="{FF2B5EF4-FFF2-40B4-BE49-F238E27FC236}">
                <a16:creationId xmlns:a16="http://schemas.microsoft.com/office/drawing/2014/main" id="{2B5F74D9-661D-8137-0601-B351B6AC7C27}"/>
              </a:ext>
            </a:extLst>
          </p:cNvPr>
          <p:cNvSpPr>
            <a:spLocks noGrp="1"/>
          </p:cNvSpPr>
          <p:nvPr>
            <p:ph sz="quarter" idx="11"/>
          </p:nvPr>
        </p:nvSpPr>
        <p:spPr/>
        <p:txBody>
          <a:bodyPr/>
          <a:lstStyle/>
          <a:p>
            <a:endParaRPr kumimoji="1" lang="zh-CN" altLang="en-US"/>
          </a:p>
        </p:txBody>
      </p:sp>
    </p:spTree>
    <p:extLst>
      <p:ext uri="{BB962C8B-B14F-4D97-AF65-F5344CB8AC3E}">
        <p14:creationId xmlns:p14="http://schemas.microsoft.com/office/powerpoint/2010/main" val="6003475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9037A2D-5269-A496-8D4B-F083AB85C3F3}"/>
              </a:ext>
            </a:extLst>
          </p:cNvPr>
          <p:cNvSpPr>
            <a:spLocks noGrp="1"/>
          </p:cNvSpPr>
          <p:nvPr>
            <p:ph type="sldNum" sz="quarter" idx="10"/>
          </p:nvPr>
        </p:nvSpPr>
        <p:spPr/>
        <p:txBody>
          <a:bodyPr/>
          <a:lstStyle/>
          <a:p>
            <a:fld id="{F56ABC50-C693-6145-8FE9-48A83A944B62}" type="slidenum">
              <a:rPr kumimoji="1" lang="zh-CN" altLang="en-US" smtClean="0"/>
              <a:pPr/>
              <a:t>119</a:t>
            </a:fld>
            <a:endParaRPr kumimoji="1" lang="zh-CN" altLang="en-US"/>
          </a:p>
        </p:txBody>
      </p:sp>
      <p:pic>
        <p:nvPicPr>
          <p:cNvPr id="3" name="Picture 2" descr="图片">
            <a:extLst>
              <a:ext uri="{FF2B5EF4-FFF2-40B4-BE49-F238E27FC236}">
                <a16:creationId xmlns:a16="http://schemas.microsoft.com/office/drawing/2014/main" id="{46EC4906-2E0C-DC87-5546-D34D60C0D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81"/>
            <a:ext cx="12191999" cy="6863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665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C792E39-8172-4032-6040-1E6919070996}"/>
              </a:ext>
            </a:extLst>
          </p:cNvPr>
          <p:cNvSpPr>
            <a:spLocks noGrp="1"/>
          </p:cNvSpPr>
          <p:nvPr>
            <p:ph type="sldNum" sz="quarter" idx="10"/>
          </p:nvPr>
        </p:nvSpPr>
        <p:spPr/>
        <p:txBody>
          <a:bodyPr/>
          <a:lstStyle/>
          <a:p>
            <a:fld id="{F56ABC50-C693-6145-8FE9-48A83A944B62}" type="slidenum">
              <a:rPr kumimoji="1" lang="zh-CN" altLang="en-US" smtClean="0"/>
              <a:pPr/>
              <a:t>12</a:t>
            </a:fld>
            <a:endParaRPr kumimoji="1" lang="zh-CN" altLang="en-US"/>
          </a:p>
        </p:txBody>
      </p:sp>
      <p:sp>
        <p:nvSpPr>
          <p:cNvPr id="7" name="文本框 6">
            <a:extLst>
              <a:ext uri="{FF2B5EF4-FFF2-40B4-BE49-F238E27FC236}">
                <a16:creationId xmlns:a16="http://schemas.microsoft.com/office/drawing/2014/main" id="{A23353DA-99D3-406C-A8F8-098223939A39}"/>
              </a:ext>
            </a:extLst>
          </p:cNvPr>
          <p:cNvSpPr txBox="1"/>
          <p:nvPr/>
        </p:nvSpPr>
        <p:spPr>
          <a:xfrm>
            <a:off x="367644" y="1186250"/>
            <a:ext cx="3289170" cy="646331"/>
          </a:xfrm>
          <a:prstGeom prst="rect">
            <a:avLst/>
          </a:prstGeom>
          <a:noFill/>
        </p:spPr>
        <p:txBody>
          <a:bodyPr wrap="square" rtlCol="0">
            <a:spAutoFit/>
          </a:bodyPr>
          <a:lstStyle/>
          <a:p>
            <a:r>
              <a:rPr lang="zh-CN" altLang="en-US" b="1" dirty="0">
                <a:solidFill>
                  <a:srgbClr val="FF0000"/>
                </a:solidFill>
                <a:latin typeface="宋体" panose="02010600030101010101" pitchFamily="2" charset="-122"/>
                <a:ea typeface="宋体" panose="02010600030101010101" pitchFamily="2" charset="-122"/>
              </a:rPr>
              <a:t>星辉环材</a:t>
            </a:r>
            <a:r>
              <a:rPr lang="zh-CN" altLang="en-US" dirty="0">
                <a:solidFill>
                  <a:srgbClr val="FF0000"/>
                </a:solidFill>
                <a:latin typeface="宋体" panose="02010600030101010101" pitchFamily="2" charset="-122"/>
                <a:ea typeface="宋体" panose="02010600030101010101" pitchFamily="2" charset="-122"/>
              </a:rPr>
              <a:t>：关于开展原材料期货套期保值业务的公告</a:t>
            </a:r>
          </a:p>
        </p:txBody>
      </p:sp>
      <p:pic>
        <p:nvPicPr>
          <p:cNvPr id="5" name="图片 4">
            <a:extLst>
              <a:ext uri="{FF2B5EF4-FFF2-40B4-BE49-F238E27FC236}">
                <a16:creationId xmlns:a16="http://schemas.microsoft.com/office/drawing/2014/main" id="{7B5360D0-5F68-457A-AECD-E2730007B47A}"/>
              </a:ext>
            </a:extLst>
          </p:cNvPr>
          <p:cNvPicPr>
            <a:picLocks noChangeAspect="1"/>
          </p:cNvPicPr>
          <p:nvPr/>
        </p:nvPicPr>
        <p:blipFill>
          <a:blip r:embed="rId2"/>
          <a:stretch>
            <a:fillRect/>
          </a:stretch>
        </p:blipFill>
        <p:spPr>
          <a:xfrm>
            <a:off x="3844236" y="1252517"/>
            <a:ext cx="4690952" cy="5324230"/>
          </a:xfrm>
          <a:prstGeom prst="rect">
            <a:avLst/>
          </a:prstGeom>
        </p:spPr>
      </p:pic>
      <p:sp>
        <p:nvSpPr>
          <p:cNvPr id="4" name="标题 1">
            <a:extLst>
              <a:ext uri="{FF2B5EF4-FFF2-40B4-BE49-F238E27FC236}">
                <a16:creationId xmlns:a16="http://schemas.microsoft.com/office/drawing/2014/main" id="{54CFBBAD-F465-F691-926D-5E7BC0B247B7}"/>
              </a:ext>
            </a:extLst>
          </p:cNvPr>
          <p:cNvSpPr>
            <a:spLocks noGrp="1"/>
          </p:cNvSpPr>
          <p:nvPr>
            <p:ph type="title"/>
          </p:nvPr>
        </p:nvSpPr>
        <p:spPr/>
        <p:txBody>
          <a:bodyPr/>
          <a:lstStyle/>
          <a:p>
            <a:r>
              <a:rPr kumimoji="1" lang="zh-CN" altLang="en-US" dirty="0"/>
              <a:t>案例引入</a:t>
            </a:r>
            <a:r>
              <a:rPr kumimoji="1" lang="en-US" altLang="zh-CN" dirty="0"/>
              <a:t>2</a:t>
            </a:r>
            <a:r>
              <a:rPr kumimoji="1" lang="zh-CN" altLang="en-US" dirty="0"/>
              <a:t>：化工企业套期保值</a:t>
            </a:r>
          </a:p>
        </p:txBody>
      </p:sp>
    </p:spTree>
    <p:extLst>
      <p:ext uri="{BB962C8B-B14F-4D97-AF65-F5344CB8AC3E}">
        <p14:creationId xmlns:p14="http://schemas.microsoft.com/office/powerpoint/2010/main" val="3733468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C792E39-8172-4032-6040-1E6919070996}"/>
              </a:ext>
            </a:extLst>
          </p:cNvPr>
          <p:cNvSpPr>
            <a:spLocks noGrp="1"/>
          </p:cNvSpPr>
          <p:nvPr>
            <p:ph type="sldNum" sz="quarter" idx="10"/>
          </p:nvPr>
        </p:nvSpPr>
        <p:spPr/>
        <p:txBody>
          <a:bodyPr/>
          <a:lstStyle/>
          <a:p>
            <a:fld id="{F56ABC50-C693-6145-8FE9-48A83A944B62}" type="slidenum">
              <a:rPr kumimoji="1" lang="zh-CN" altLang="en-US" smtClean="0"/>
              <a:pPr/>
              <a:t>13</a:t>
            </a:fld>
            <a:endParaRPr kumimoji="1" lang="zh-CN" altLang="en-US"/>
          </a:p>
        </p:txBody>
      </p:sp>
      <p:sp>
        <p:nvSpPr>
          <p:cNvPr id="7" name="文本框 6">
            <a:extLst>
              <a:ext uri="{FF2B5EF4-FFF2-40B4-BE49-F238E27FC236}">
                <a16:creationId xmlns:a16="http://schemas.microsoft.com/office/drawing/2014/main" id="{A23353DA-99D3-406C-A8F8-098223939A39}"/>
              </a:ext>
            </a:extLst>
          </p:cNvPr>
          <p:cNvSpPr txBox="1"/>
          <p:nvPr/>
        </p:nvSpPr>
        <p:spPr>
          <a:xfrm>
            <a:off x="367644" y="1186250"/>
            <a:ext cx="3289170" cy="646331"/>
          </a:xfrm>
          <a:prstGeom prst="rect">
            <a:avLst/>
          </a:prstGeom>
          <a:noFill/>
        </p:spPr>
        <p:txBody>
          <a:bodyPr wrap="square" rtlCol="0">
            <a:spAutoFit/>
          </a:bodyPr>
          <a:lstStyle/>
          <a:p>
            <a:r>
              <a:rPr lang="zh-CN" altLang="en-US" b="1" dirty="0">
                <a:solidFill>
                  <a:srgbClr val="FF0000"/>
                </a:solidFill>
                <a:latin typeface="宋体" panose="02010600030101010101" pitchFamily="2" charset="-122"/>
                <a:ea typeface="宋体" panose="02010600030101010101" pitchFamily="2" charset="-122"/>
              </a:rPr>
              <a:t>星华反光：</a:t>
            </a:r>
            <a:r>
              <a:rPr lang="zh-CN" altLang="en-US" dirty="0">
                <a:solidFill>
                  <a:srgbClr val="FF0000"/>
                </a:solidFill>
                <a:latin typeface="宋体" panose="02010600030101010101" pitchFamily="2" charset="-122"/>
                <a:ea typeface="宋体" panose="02010600030101010101" pitchFamily="2" charset="-122"/>
              </a:rPr>
              <a:t>关于开展</a:t>
            </a:r>
            <a:r>
              <a:rPr lang="en-US" altLang="zh-CN" dirty="0">
                <a:solidFill>
                  <a:srgbClr val="FF0000"/>
                </a:solidFill>
                <a:latin typeface="宋体" panose="02010600030101010101" pitchFamily="2" charset="-122"/>
                <a:ea typeface="宋体" panose="02010600030101010101" pitchFamily="2" charset="-122"/>
              </a:rPr>
              <a:t>PTA</a:t>
            </a:r>
            <a:r>
              <a:rPr lang="zh-CN" altLang="en-US" dirty="0">
                <a:solidFill>
                  <a:srgbClr val="FF0000"/>
                </a:solidFill>
                <a:latin typeface="宋体" panose="02010600030101010101" pitchFamily="2" charset="-122"/>
                <a:ea typeface="宋体" panose="02010600030101010101" pitchFamily="2" charset="-122"/>
              </a:rPr>
              <a:t>商品期货套期保值业务的公告</a:t>
            </a:r>
          </a:p>
        </p:txBody>
      </p:sp>
      <p:pic>
        <p:nvPicPr>
          <p:cNvPr id="6" name="图片 5">
            <a:extLst>
              <a:ext uri="{FF2B5EF4-FFF2-40B4-BE49-F238E27FC236}">
                <a16:creationId xmlns:a16="http://schemas.microsoft.com/office/drawing/2014/main" id="{D7492FDA-1104-45A7-95BD-E4E2AE795D95}"/>
              </a:ext>
            </a:extLst>
          </p:cNvPr>
          <p:cNvPicPr>
            <a:picLocks noChangeAspect="1"/>
          </p:cNvPicPr>
          <p:nvPr/>
        </p:nvPicPr>
        <p:blipFill>
          <a:blip r:embed="rId2"/>
          <a:stretch>
            <a:fillRect/>
          </a:stretch>
        </p:blipFill>
        <p:spPr>
          <a:xfrm>
            <a:off x="4166647" y="1244482"/>
            <a:ext cx="4850732" cy="5332265"/>
          </a:xfrm>
          <a:prstGeom prst="rect">
            <a:avLst/>
          </a:prstGeom>
        </p:spPr>
      </p:pic>
      <p:sp>
        <p:nvSpPr>
          <p:cNvPr id="5" name="标题 1">
            <a:extLst>
              <a:ext uri="{FF2B5EF4-FFF2-40B4-BE49-F238E27FC236}">
                <a16:creationId xmlns:a16="http://schemas.microsoft.com/office/drawing/2014/main" id="{9619CB76-C5AE-599B-7729-3A5C5FC3AD00}"/>
              </a:ext>
            </a:extLst>
          </p:cNvPr>
          <p:cNvSpPr>
            <a:spLocks noGrp="1"/>
          </p:cNvSpPr>
          <p:nvPr>
            <p:ph type="title"/>
          </p:nvPr>
        </p:nvSpPr>
        <p:spPr/>
        <p:txBody>
          <a:bodyPr/>
          <a:lstStyle/>
          <a:p>
            <a:r>
              <a:rPr kumimoji="1" lang="zh-CN" altLang="en-US" dirty="0"/>
              <a:t>案例引入</a:t>
            </a:r>
            <a:r>
              <a:rPr kumimoji="1" lang="en-US" altLang="zh-CN" dirty="0"/>
              <a:t>2</a:t>
            </a:r>
            <a:r>
              <a:rPr kumimoji="1" lang="zh-CN" altLang="en-US" dirty="0"/>
              <a:t>：化工企业套期保值</a:t>
            </a:r>
          </a:p>
        </p:txBody>
      </p:sp>
    </p:spTree>
    <p:extLst>
      <p:ext uri="{BB962C8B-B14F-4D97-AF65-F5344CB8AC3E}">
        <p14:creationId xmlns:p14="http://schemas.microsoft.com/office/powerpoint/2010/main" val="1983184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C792E39-8172-4032-6040-1E6919070996}"/>
              </a:ext>
            </a:extLst>
          </p:cNvPr>
          <p:cNvSpPr>
            <a:spLocks noGrp="1"/>
          </p:cNvSpPr>
          <p:nvPr>
            <p:ph type="sldNum" sz="quarter" idx="10"/>
          </p:nvPr>
        </p:nvSpPr>
        <p:spPr/>
        <p:txBody>
          <a:bodyPr/>
          <a:lstStyle/>
          <a:p>
            <a:fld id="{F56ABC50-C693-6145-8FE9-48A83A944B62}" type="slidenum">
              <a:rPr kumimoji="1" lang="zh-CN" altLang="en-US" smtClean="0"/>
              <a:pPr/>
              <a:t>14</a:t>
            </a:fld>
            <a:endParaRPr kumimoji="1" lang="zh-CN" altLang="en-US"/>
          </a:p>
        </p:txBody>
      </p:sp>
      <p:sp>
        <p:nvSpPr>
          <p:cNvPr id="7" name="文本框 6">
            <a:extLst>
              <a:ext uri="{FF2B5EF4-FFF2-40B4-BE49-F238E27FC236}">
                <a16:creationId xmlns:a16="http://schemas.microsoft.com/office/drawing/2014/main" id="{A23353DA-99D3-406C-A8F8-098223939A39}"/>
              </a:ext>
            </a:extLst>
          </p:cNvPr>
          <p:cNvSpPr txBox="1"/>
          <p:nvPr/>
        </p:nvSpPr>
        <p:spPr>
          <a:xfrm>
            <a:off x="84448" y="1372564"/>
            <a:ext cx="3657601" cy="369332"/>
          </a:xfrm>
          <a:prstGeom prst="rect">
            <a:avLst/>
          </a:prstGeom>
          <a:noFill/>
        </p:spPr>
        <p:txBody>
          <a:bodyPr wrap="square" rtlCol="0">
            <a:spAutoFit/>
          </a:bodyPr>
          <a:lstStyle/>
          <a:p>
            <a:r>
              <a:rPr lang="zh-CN" altLang="en-US" b="1">
                <a:solidFill>
                  <a:srgbClr val="FF0000"/>
                </a:solidFill>
                <a:latin typeface="宋体" panose="02010600030101010101" pitchFamily="2" charset="-122"/>
                <a:ea typeface="宋体" panose="02010600030101010101" pitchFamily="2" charset="-122"/>
              </a:rPr>
              <a:t>上海期货交易所能源化工期货种类</a:t>
            </a:r>
            <a:endParaRPr lang="zh-CN" altLang="en-US">
              <a:solidFill>
                <a:srgbClr val="FF0000"/>
              </a:solidFill>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CF1F3AFC-B8F6-459E-BFFD-FEFCC5A8F7E9}"/>
              </a:ext>
            </a:extLst>
          </p:cNvPr>
          <p:cNvPicPr>
            <a:picLocks noChangeAspect="1"/>
          </p:cNvPicPr>
          <p:nvPr/>
        </p:nvPicPr>
        <p:blipFill>
          <a:blip r:embed="rId2"/>
          <a:stretch>
            <a:fillRect/>
          </a:stretch>
        </p:blipFill>
        <p:spPr>
          <a:xfrm>
            <a:off x="84448" y="2007374"/>
            <a:ext cx="3124200" cy="3724275"/>
          </a:xfrm>
          <a:prstGeom prst="rect">
            <a:avLst/>
          </a:prstGeom>
        </p:spPr>
      </p:pic>
      <p:pic>
        <p:nvPicPr>
          <p:cNvPr id="9" name="图片 8">
            <a:extLst>
              <a:ext uri="{FF2B5EF4-FFF2-40B4-BE49-F238E27FC236}">
                <a16:creationId xmlns:a16="http://schemas.microsoft.com/office/drawing/2014/main" id="{1EE8D348-2A15-4D44-9FA4-077B94550AC3}"/>
              </a:ext>
            </a:extLst>
          </p:cNvPr>
          <p:cNvPicPr>
            <a:picLocks noChangeAspect="1"/>
          </p:cNvPicPr>
          <p:nvPr/>
        </p:nvPicPr>
        <p:blipFill>
          <a:blip r:embed="rId3"/>
          <a:stretch>
            <a:fillRect/>
          </a:stretch>
        </p:blipFill>
        <p:spPr>
          <a:xfrm>
            <a:off x="3588199" y="2007374"/>
            <a:ext cx="4101051" cy="4546510"/>
          </a:xfrm>
          <a:prstGeom prst="rect">
            <a:avLst/>
          </a:prstGeom>
        </p:spPr>
      </p:pic>
      <p:sp>
        <p:nvSpPr>
          <p:cNvPr id="10" name="文本框 9">
            <a:extLst>
              <a:ext uri="{FF2B5EF4-FFF2-40B4-BE49-F238E27FC236}">
                <a16:creationId xmlns:a16="http://schemas.microsoft.com/office/drawing/2014/main" id="{3AC3F502-E6A1-483E-9F67-9307F610C352}"/>
              </a:ext>
            </a:extLst>
          </p:cNvPr>
          <p:cNvSpPr txBox="1"/>
          <p:nvPr/>
        </p:nvSpPr>
        <p:spPr>
          <a:xfrm>
            <a:off x="4031649" y="1396856"/>
            <a:ext cx="3657601" cy="369332"/>
          </a:xfrm>
          <a:prstGeom prst="rect">
            <a:avLst/>
          </a:prstGeom>
          <a:noFill/>
        </p:spPr>
        <p:txBody>
          <a:bodyPr wrap="square" rtlCol="0">
            <a:spAutoFit/>
          </a:bodyPr>
          <a:lstStyle/>
          <a:p>
            <a:r>
              <a:rPr lang="zh-CN" altLang="en-US" b="1">
                <a:solidFill>
                  <a:srgbClr val="FF0000"/>
                </a:solidFill>
                <a:latin typeface="宋体" panose="02010600030101010101" pitchFamily="2" charset="-122"/>
                <a:ea typeface="宋体" panose="02010600030101010101" pitchFamily="2" charset="-122"/>
              </a:rPr>
              <a:t>大连期货交易所工业品期货种类</a:t>
            </a:r>
            <a:endParaRPr lang="zh-CN" altLang="en-US">
              <a:solidFill>
                <a:srgbClr val="FF0000"/>
              </a:solidFill>
              <a:latin typeface="宋体" panose="02010600030101010101" pitchFamily="2" charset="-122"/>
              <a:ea typeface="宋体" panose="02010600030101010101" pitchFamily="2" charset="-122"/>
            </a:endParaRPr>
          </a:p>
        </p:txBody>
      </p:sp>
      <p:pic>
        <p:nvPicPr>
          <p:cNvPr id="12" name="图片 11">
            <a:extLst>
              <a:ext uri="{FF2B5EF4-FFF2-40B4-BE49-F238E27FC236}">
                <a16:creationId xmlns:a16="http://schemas.microsoft.com/office/drawing/2014/main" id="{719E5651-A3BD-4539-84CF-DDE08EE94B9F}"/>
              </a:ext>
            </a:extLst>
          </p:cNvPr>
          <p:cNvPicPr>
            <a:picLocks noChangeAspect="1"/>
          </p:cNvPicPr>
          <p:nvPr/>
        </p:nvPicPr>
        <p:blipFill>
          <a:blip r:embed="rId4"/>
          <a:stretch>
            <a:fillRect/>
          </a:stretch>
        </p:blipFill>
        <p:spPr>
          <a:xfrm>
            <a:off x="7768200" y="3020603"/>
            <a:ext cx="4339352" cy="1598532"/>
          </a:xfrm>
          <a:prstGeom prst="rect">
            <a:avLst/>
          </a:prstGeom>
        </p:spPr>
      </p:pic>
      <p:sp>
        <p:nvSpPr>
          <p:cNvPr id="13" name="文本框 12">
            <a:extLst>
              <a:ext uri="{FF2B5EF4-FFF2-40B4-BE49-F238E27FC236}">
                <a16:creationId xmlns:a16="http://schemas.microsoft.com/office/drawing/2014/main" id="{1384F938-C31B-4073-9893-43AC38E83EC5}"/>
              </a:ext>
            </a:extLst>
          </p:cNvPr>
          <p:cNvSpPr txBox="1"/>
          <p:nvPr/>
        </p:nvSpPr>
        <p:spPr>
          <a:xfrm>
            <a:off x="7978850" y="1383121"/>
            <a:ext cx="3657601" cy="369332"/>
          </a:xfrm>
          <a:prstGeom prst="rect">
            <a:avLst/>
          </a:prstGeom>
          <a:noFill/>
        </p:spPr>
        <p:txBody>
          <a:bodyPr wrap="square" rtlCol="0">
            <a:spAutoFit/>
          </a:bodyPr>
          <a:lstStyle/>
          <a:p>
            <a:r>
              <a:rPr lang="zh-CN" altLang="en-US" b="1">
                <a:solidFill>
                  <a:srgbClr val="FF0000"/>
                </a:solidFill>
                <a:latin typeface="宋体" panose="02010600030101010101" pitchFamily="2" charset="-122"/>
                <a:ea typeface="宋体" panose="02010600030101010101" pitchFamily="2" charset="-122"/>
              </a:rPr>
              <a:t>郑州期货交易所非农产品期货种类</a:t>
            </a:r>
            <a:endParaRPr lang="zh-CN" altLang="en-US">
              <a:solidFill>
                <a:srgbClr val="FF0000"/>
              </a:solidFill>
              <a:latin typeface="宋体" panose="02010600030101010101" pitchFamily="2" charset="-122"/>
              <a:ea typeface="宋体" panose="02010600030101010101" pitchFamily="2" charset="-122"/>
            </a:endParaRPr>
          </a:p>
        </p:txBody>
      </p:sp>
      <p:sp>
        <p:nvSpPr>
          <p:cNvPr id="4" name="标题 1">
            <a:extLst>
              <a:ext uri="{FF2B5EF4-FFF2-40B4-BE49-F238E27FC236}">
                <a16:creationId xmlns:a16="http://schemas.microsoft.com/office/drawing/2014/main" id="{5EB9DF7F-C594-AAEA-27FE-F10150DF3E37}"/>
              </a:ext>
            </a:extLst>
          </p:cNvPr>
          <p:cNvSpPr>
            <a:spLocks noGrp="1"/>
          </p:cNvSpPr>
          <p:nvPr>
            <p:ph type="title"/>
          </p:nvPr>
        </p:nvSpPr>
        <p:spPr/>
        <p:txBody>
          <a:bodyPr/>
          <a:lstStyle/>
          <a:p>
            <a:r>
              <a:rPr kumimoji="1" lang="zh-CN" altLang="en-US" dirty="0"/>
              <a:t>案例引入</a:t>
            </a:r>
            <a:r>
              <a:rPr kumimoji="1" lang="en-US" altLang="zh-CN" dirty="0"/>
              <a:t>2</a:t>
            </a:r>
            <a:r>
              <a:rPr kumimoji="1" lang="zh-CN" altLang="en-US" dirty="0"/>
              <a:t>：化工企业套期保值</a:t>
            </a:r>
          </a:p>
        </p:txBody>
      </p:sp>
    </p:spTree>
    <p:extLst>
      <p:ext uri="{BB962C8B-B14F-4D97-AF65-F5344CB8AC3E}">
        <p14:creationId xmlns:p14="http://schemas.microsoft.com/office/powerpoint/2010/main" val="4080414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89737B-B646-8EBE-A5C2-3E7083C2D1FE}"/>
              </a:ext>
            </a:extLst>
          </p:cNvPr>
          <p:cNvSpPr>
            <a:spLocks noGrp="1"/>
          </p:cNvSpPr>
          <p:nvPr>
            <p:ph type="title"/>
          </p:nvPr>
        </p:nvSpPr>
        <p:spPr/>
        <p:txBody>
          <a:bodyPr/>
          <a:lstStyle/>
          <a:p>
            <a:r>
              <a:rPr kumimoji="1" lang="zh-CN" altLang="en-US" dirty="0"/>
              <a:t>案例引入</a:t>
            </a:r>
            <a:r>
              <a:rPr kumimoji="1" lang="en-US" altLang="zh-CN" dirty="0"/>
              <a:t>3</a:t>
            </a:r>
            <a:r>
              <a:rPr kumimoji="1" lang="zh-CN" altLang="en-US" dirty="0"/>
              <a:t>：青山控股事件</a:t>
            </a:r>
          </a:p>
        </p:txBody>
      </p:sp>
      <p:sp>
        <p:nvSpPr>
          <p:cNvPr id="3" name="灯片编号占位符 2">
            <a:extLst>
              <a:ext uri="{FF2B5EF4-FFF2-40B4-BE49-F238E27FC236}">
                <a16:creationId xmlns:a16="http://schemas.microsoft.com/office/drawing/2014/main" id="{1C792E39-8172-4032-6040-1E6919070996}"/>
              </a:ext>
            </a:extLst>
          </p:cNvPr>
          <p:cNvSpPr>
            <a:spLocks noGrp="1"/>
          </p:cNvSpPr>
          <p:nvPr>
            <p:ph type="sldNum" sz="quarter" idx="10"/>
          </p:nvPr>
        </p:nvSpPr>
        <p:spPr/>
        <p:txBody>
          <a:bodyPr/>
          <a:lstStyle/>
          <a:p>
            <a:fld id="{F56ABC50-C693-6145-8FE9-48A83A944B62}" type="slidenum">
              <a:rPr kumimoji="1" lang="zh-CN" altLang="en-US" smtClean="0"/>
              <a:pPr/>
              <a:t>15</a:t>
            </a:fld>
            <a:endParaRPr kumimoji="1" lang="zh-CN" altLang="en-US"/>
          </a:p>
        </p:txBody>
      </p:sp>
      <p:sp>
        <p:nvSpPr>
          <p:cNvPr id="4" name="内容占位符 3">
            <a:extLst>
              <a:ext uri="{FF2B5EF4-FFF2-40B4-BE49-F238E27FC236}">
                <a16:creationId xmlns:a16="http://schemas.microsoft.com/office/drawing/2014/main" id="{E85FCBAD-8203-109A-BDF4-FC6F3AC93E6C}"/>
              </a:ext>
            </a:extLst>
          </p:cNvPr>
          <p:cNvSpPr>
            <a:spLocks noGrp="1"/>
          </p:cNvSpPr>
          <p:nvPr>
            <p:ph sz="quarter" idx="11"/>
          </p:nvPr>
        </p:nvSpPr>
        <p:spPr/>
        <p:txBody>
          <a:bodyPr/>
          <a:lstStyle/>
          <a:p>
            <a:pPr>
              <a:lnSpc>
                <a:spcPct val="170000"/>
              </a:lnSpc>
            </a:pP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身为民营企业的青山控股，</a:t>
            </a:r>
            <a:r>
              <a:rPr kumimoji="1" lang="zh-CN" altLang="en-US"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在筹融资方面天生处于不利地位</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：既无力与宝钢、首钢等特大型钢企竞争银行贷款份额，又无法与沙钢股份一样利用资本市场筹资（注：青山控股没有上市）。</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nSpc>
                <a:spcPct val="170000"/>
              </a:lnSpc>
            </a:pP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2020</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年青山集团拥有全球</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18%</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的镍市场份额，同时还是镍行业中技术领先的企业。因此，青山控股主动出击，成为期货市场中的大玩家。</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nSpc>
                <a:spcPct val="170000"/>
              </a:lnSpc>
            </a:pP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理论上，青山控股自己有矿山、有钢企，镍价的上涨似乎对它有利？然而事实上，</a:t>
            </a:r>
            <a:r>
              <a:rPr kumimoji="1" lang="zh-CN" altLang="en-US"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它却是熟练利用规则的大空头</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39095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0009557-4338-DE03-162F-A005C3090122}"/>
              </a:ext>
            </a:extLst>
          </p:cNvPr>
          <p:cNvSpPr>
            <a:spLocks noGrp="1"/>
          </p:cNvSpPr>
          <p:nvPr>
            <p:ph type="sldNum" sz="quarter" idx="10"/>
          </p:nvPr>
        </p:nvSpPr>
        <p:spPr/>
        <p:txBody>
          <a:bodyPr/>
          <a:lstStyle/>
          <a:p>
            <a:fld id="{F56ABC50-C693-6145-8FE9-48A83A944B62}" type="slidenum">
              <a:rPr kumimoji="1" lang="zh-CN" altLang="en-US" smtClean="0"/>
              <a:pPr/>
              <a:t>16</a:t>
            </a:fld>
            <a:endParaRPr kumimoji="1" lang="zh-CN" altLang="en-US"/>
          </a:p>
        </p:txBody>
      </p:sp>
      <p:sp>
        <p:nvSpPr>
          <p:cNvPr id="4" name="内容占位符 3">
            <a:extLst>
              <a:ext uri="{FF2B5EF4-FFF2-40B4-BE49-F238E27FC236}">
                <a16:creationId xmlns:a16="http://schemas.microsoft.com/office/drawing/2014/main" id="{4E8929A6-C1E8-BE84-1318-AB4346B06C2D}"/>
              </a:ext>
            </a:extLst>
          </p:cNvPr>
          <p:cNvSpPr>
            <a:spLocks noGrp="1"/>
          </p:cNvSpPr>
          <p:nvPr>
            <p:ph sz="quarter" idx="11"/>
          </p:nvPr>
        </p:nvSpPr>
        <p:spPr/>
        <p:txBody>
          <a:bodyPr>
            <a:normAutofit/>
          </a:bodyPr>
          <a:lstStyle/>
          <a:p>
            <a:pPr>
              <a:lnSpc>
                <a:spcPct val="170000"/>
              </a:lnSpc>
            </a:pP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青山控股最常用的套路，是</a:t>
            </a:r>
            <a:r>
              <a:rPr kumimoji="1" lang="zh-CN" altLang="en-US" sz="18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利用技术优势打压镍价</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a:t>
            </a:r>
            <a:endPar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endParaRPr>
          </a:p>
          <a:p>
            <a:pPr>
              <a:lnSpc>
                <a:spcPct val="170000"/>
              </a:lnSpc>
            </a:pP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在过去十年中，青山控股拿出不少于</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100</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亿投入新项目新技术，还专门成立了青山研究院。它曾在宣布冶炼技术出现重大突破、大幅降低生产过程中镍材的消耗之前布局卖空，直接让国际市场的镍价陷入长达数年的低迷，让一波看好镍价上涨的多头欲哭无泪。</a:t>
            </a:r>
            <a:endPar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endParaRPr>
          </a:p>
          <a:p>
            <a:pPr>
              <a:lnSpc>
                <a:spcPct val="170000"/>
              </a:lnSpc>
            </a:pP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但随着高镍三元电池的红火，电解镍迎来超级行情，全球供应短缺达到了</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10</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万吨。一波玩家又开始蠢蠢欲动，相信未来镍价会更好。</a:t>
            </a:r>
            <a:endPar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endParaRPr>
          </a:p>
          <a:p>
            <a:pPr>
              <a:lnSpc>
                <a:spcPct val="170000"/>
              </a:lnSpc>
            </a:pP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结果</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2021</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年</a:t>
            </a:r>
            <a:r>
              <a:rPr kumimoji="1" lang="en-US" altLang="zh-CN" sz="1800" dirty="0">
                <a:latin typeface="Times New Roman" panose="02020603050405020304" pitchFamily="18" charset="0"/>
                <a:ea typeface="SimSun" panose="02010600030101010101" pitchFamily="2" charset="-122"/>
                <a:cs typeface="Times New Roman" panose="02020603050405020304" pitchFamily="18" charset="0"/>
              </a:rPr>
              <a:t>3</a:t>
            </a:r>
            <a:r>
              <a:rPr kumimoji="1" lang="zh-CN" altLang="en-US" sz="1800" dirty="0">
                <a:latin typeface="Times New Roman" panose="02020603050405020304" pitchFamily="18" charset="0"/>
                <a:ea typeface="SimSun" panose="02010600030101010101" pitchFamily="2" charset="-122"/>
                <a:cs typeface="Times New Roman" panose="02020603050405020304" pitchFamily="18" charset="0"/>
              </a:rPr>
              <a:t>月镍价处于高位时，青山控股突然宣布了独创的“高冰镍”技术，可以用新生产线将低值镍铁加工为更有前途的高冰镍。这宣告高镍锂电池成本的大幅下探，同时也意味着多头因冶炼新技术导致镍价狂跌而损失惨重。</a:t>
            </a:r>
          </a:p>
        </p:txBody>
      </p:sp>
      <p:sp>
        <p:nvSpPr>
          <p:cNvPr id="5" name="标题 1">
            <a:extLst>
              <a:ext uri="{FF2B5EF4-FFF2-40B4-BE49-F238E27FC236}">
                <a16:creationId xmlns:a16="http://schemas.microsoft.com/office/drawing/2014/main" id="{F969D051-5E62-32FF-F636-7BE059A9EEBE}"/>
              </a:ext>
            </a:extLst>
          </p:cNvPr>
          <p:cNvSpPr>
            <a:spLocks noGrp="1"/>
          </p:cNvSpPr>
          <p:nvPr>
            <p:ph type="title"/>
          </p:nvPr>
        </p:nvSpPr>
        <p:spPr/>
        <p:txBody>
          <a:bodyPr/>
          <a:lstStyle/>
          <a:p>
            <a:r>
              <a:rPr kumimoji="1" lang="zh-CN" altLang="en-US" dirty="0"/>
              <a:t>案例引入</a:t>
            </a:r>
            <a:r>
              <a:rPr kumimoji="1" lang="en-US" altLang="zh-CN" dirty="0"/>
              <a:t>3</a:t>
            </a:r>
            <a:r>
              <a:rPr kumimoji="1" lang="zh-CN" altLang="en-US" dirty="0"/>
              <a:t>：青山控股事件</a:t>
            </a:r>
          </a:p>
        </p:txBody>
      </p:sp>
    </p:spTree>
    <p:extLst>
      <p:ext uri="{BB962C8B-B14F-4D97-AF65-F5344CB8AC3E}">
        <p14:creationId xmlns:p14="http://schemas.microsoft.com/office/powerpoint/2010/main" val="741352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89D3708-33FD-312D-CF08-E0F98F6FC294}"/>
              </a:ext>
            </a:extLst>
          </p:cNvPr>
          <p:cNvSpPr>
            <a:spLocks noGrp="1"/>
          </p:cNvSpPr>
          <p:nvPr>
            <p:ph type="sldNum" sz="quarter" idx="10"/>
          </p:nvPr>
        </p:nvSpPr>
        <p:spPr/>
        <p:txBody>
          <a:bodyPr/>
          <a:lstStyle/>
          <a:p>
            <a:fld id="{F56ABC50-C693-6145-8FE9-48A83A944B62}" type="slidenum">
              <a:rPr kumimoji="1" lang="zh-CN" altLang="en-US" smtClean="0"/>
              <a:pPr/>
              <a:t>17</a:t>
            </a:fld>
            <a:endParaRPr kumimoji="1" lang="zh-CN" altLang="en-US"/>
          </a:p>
        </p:txBody>
      </p:sp>
      <p:sp>
        <p:nvSpPr>
          <p:cNvPr id="4" name="内容占位符 3">
            <a:extLst>
              <a:ext uri="{FF2B5EF4-FFF2-40B4-BE49-F238E27FC236}">
                <a16:creationId xmlns:a16="http://schemas.microsoft.com/office/drawing/2014/main" id="{0C85CD44-4867-3BF0-00C7-B5AA02752571}"/>
              </a:ext>
            </a:extLst>
          </p:cNvPr>
          <p:cNvSpPr>
            <a:spLocks noGrp="1"/>
          </p:cNvSpPr>
          <p:nvPr>
            <p:ph sz="quarter" idx="11"/>
          </p:nvPr>
        </p:nvSpPr>
        <p:spPr/>
        <p:txBody>
          <a:bodyPr>
            <a:normAutofit fontScale="85000" lnSpcReduction="10000"/>
          </a:bodyPr>
          <a:lstStyle/>
          <a:p>
            <a:pPr>
              <a:lnSpc>
                <a:spcPct val="170000"/>
              </a:lnSpc>
            </a:pP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从去年下半年开始，青山控股加大了在印尼设置新生产线、炼制高冰镍的力度，公司极可能对于自身的产能远景极有信心，因而故伎重演、看空国际镍价。</a:t>
            </a:r>
            <a:endParaRPr kumimoji="1" lang="en-US" altLang="zh-CN" sz="1900" dirty="0">
              <a:latin typeface="Times New Roman" panose="02020603050405020304" pitchFamily="18" charset="0"/>
              <a:ea typeface="SimSun" panose="02010600030101010101" pitchFamily="2" charset="-122"/>
              <a:cs typeface="Times New Roman" panose="02020603050405020304" pitchFamily="18" charset="0"/>
            </a:endParaRPr>
          </a:p>
          <a:p>
            <a:pPr>
              <a:lnSpc>
                <a:spcPct val="170000"/>
              </a:lnSpc>
            </a:pP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不同的是，这一回青山控股直接</a:t>
            </a:r>
            <a:r>
              <a:rPr kumimoji="1" lang="zh-CN" altLang="en-US" sz="19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把“套期保值”置之不理</a:t>
            </a: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，开出了远大于交割能力的空单（</a:t>
            </a:r>
            <a:r>
              <a:rPr kumimoji="1" lang="en-US" altLang="zh-CN" sz="1900" dirty="0">
                <a:latin typeface="Times New Roman" panose="02020603050405020304" pitchFamily="18" charset="0"/>
                <a:ea typeface="SimSun" panose="02010600030101010101" pitchFamily="2" charset="-122"/>
                <a:cs typeface="Times New Roman" panose="02020603050405020304" pitchFamily="18" charset="0"/>
              </a:rPr>
              <a:t>20</a:t>
            </a: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万吨）。</a:t>
            </a:r>
            <a:endParaRPr kumimoji="1" lang="en-US" altLang="zh-CN" sz="1900" dirty="0">
              <a:latin typeface="Times New Roman" panose="02020603050405020304" pitchFamily="18" charset="0"/>
              <a:ea typeface="SimSun" panose="02010600030101010101" pitchFamily="2" charset="-122"/>
              <a:cs typeface="Times New Roman" panose="02020603050405020304" pitchFamily="18" charset="0"/>
            </a:endParaRPr>
          </a:p>
          <a:p>
            <a:pPr>
              <a:lnSpc>
                <a:spcPct val="170000"/>
              </a:lnSpc>
            </a:pP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一般的套期保值都遵循现货、期货基本仓位</a:t>
            </a:r>
            <a:r>
              <a:rPr kumimoji="1" lang="en-US" altLang="zh-CN" sz="1900" dirty="0">
                <a:latin typeface="Times New Roman" panose="02020603050405020304" pitchFamily="18" charset="0"/>
                <a:ea typeface="SimSun" panose="02010600030101010101" pitchFamily="2" charset="-122"/>
                <a:cs typeface="Times New Roman" panose="02020603050405020304" pitchFamily="18" charset="0"/>
              </a:rPr>
              <a:t>1:1</a:t>
            </a: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的比例，涨跌造成的损失不会太大。但青山每月镍产量</a:t>
            </a:r>
            <a:r>
              <a:rPr kumimoji="1" lang="en-US" altLang="zh-CN" sz="1900" dirty="0">
                <a:latin typeface="Times New Roman" panose="02020603050405020304" pitchFamily="18" charset="0"/>
                <a:ea typeface="SimSun" panose="02010600030101010101" pitchFamily="2" charset="-122"/>
                <a:cs typeface="Times New Roman" panose="02020603050405020304" pitchFamily="18" charset="0"/>
              </a:rPr>
              <a:t>3000</a:t>
            </a: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吨，即年产</a:t>
            </a:r>
            <a:r>
              <a:rPr kumimoji="1" lang="en-US" altLang="zh-CN" sz="1900" dirty="0">
                <a:latin typeface="Times New Roman" panose="02020603050405020304" pitchFamily="18" charset="0"/>
                <a:ea typeface="SimSun" panose="02010600030101010101" pitchFamily="2" charset="-122"/>
                <a:cs typeface="Times New Roman" panose="02020603050405020304" pitchFamily="18" charset="0"/>
              </a:rPr>
              <a:t>3.6</a:t>
            </a: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万吨，却卖空</a:t>
            </a:r>
            <a:r>
              <a:rPr kumimoji="1" lang="en-US" altLang="zh-CN" sz="1900" dirty="0">
                <a:latin typeface="Times New Roman" panose="02020603050405020304" pitchFamily="18" charset="0"/>
                <a:ea typeface="SimSun" panose="02010600030101010101" pitchFamily="2" charset="-122"/>
                <a:cs typeface="Times New Roman" panose="02020603050405020304" pitchFamily="18" charset="0"/>
              </a:rPr>
              <a:t>20</a:t>
            </a: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万吨，存在明显的不匹配和投机成分。</a:t>
            </a:r>
            <a:endParaRPr kumimoji="1" lang="en-US" altLang="zh-CN" sz="1900" dirty="0">
              <a:latin typeface="Times New Roman" panose="02020603050405020304" pitchFamily="18" charset="0"/>
              <a:ea typeface="SimSun" panose="02010600030101010101" pitchFamily="2" charset="-122"/>
              <a:cs typeface="Times New Roman" panose="02020603050405020304" pitchFamily="18" charset="0"/>
            </a:endParaRPr>
          </a:p>
          <a:p>
            <a:pPr>
              <a:lnSpc>
                <a:spcPct val="170000"/>
              </a:lnSpc>
            </a:pP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这一次，因俄乌战争导致了对俄国际制裁，伦敦金属交易所（</a:t>
            </a:r>
            <a:r>
              <a:rPr kumimoji="1" lang="de-DE" altLang="zh-CN" sz="1900" dirty="0">
                <a:latin typeface="Times New Roman" panose="02020603050405020304" pitchFamily="18" charset="0"/>
                <a:ea typeface="SimSun" panose="02010600030101010101" pitchFamily="2" charset="-122"/>
                <a:cs typeface="Times New Roman" panose="02020603050405020304" pitchFamily="18" charset="0"/>
              </a:rPr>
              <a:t>LME</a:t>
            </a:r>
            <a:r>
              <a:rPr kumimoji="1" lang="zh-CN" altLang="de-DE" sz="1900"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镍期货交割陷入了困境。</a:t>
            </a:r>
            <a:endParaRPr kumimoji="1" lang="en-US" altLang="zh-CN" sz="1900" dirty="0">
              <a:latin typeface="Times New Roman" panose="02020603050405020304" pitchFamily="18" charset="0"/>
              <a:ea typeface="SimSun" panose="02010600030101010101" pitchFamily="2" charset="-122"/>
              <a:cs typeface="Times New Roman" panose="02020603050405020304" pitchFamily="18" charset="0"/>
            </a:endParaRPr>
          </a:p>
          <a:p>
            <a:pPr>
              <a:lnSpc>
                <a:spcPct val="170000"/>
              </a:lnSpc>
            </a:pP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这个稍纵即逝的窗口期弱点被国际资本所利用。瑞士大宗商品贸易巨头嘉能可持有</a:t>
            </a:r>
            <a:r>
              <a:rPr kumimoji="1" lang="de-DE" altLang="zh-CN" sz="1900" dirty="0">
                <a:highlight>
                  <a:srgbClr val="FFFF00"/>
                </a:highlight>
                <a:latin typeface="Times New Roman" panose="02020603050405020304" pitchFamily="18" charset="0"/>
                <a:ea typeface="SimSun" panose="02010600030101010101" pitchFamily="2" charset="-122"/>
                <a:cs typeface="Times New Roman" panose="02020603050405020304" pitchFamily="18" charset="0"/>
              </a:rPr>
              <a:t>LME</a:t>
            </a:r>
            <a:r>
              <a:rPr kumimoji="1" lang="zh-CN" altLang="en-US" sz="1900" dirty="0">
                <a:highlight>
                  <a:srgbClr val="FFFF00"/>
                </a:highlight>
                <a:latin typeface="Times New Roman" panose="02020603050405020304" pitchFamily="18" charset="0"/>
                <a:ea typeface="SimSun" panose="02010600030101010101" pitchFamily="2" charset="-122"/>
                <a:cs typeface="Times New Roman" panose="02020603050405020304" pitchFamily="18" charset="0"/>
              </a:rPr>
              <a:t>镍库存的</a:t>
            </a:r>
            <a:r>
              <a:rPr kumimoji="1" lang="en-US" altLang="zh-CN" sz="1900" dirty="0">
                <a:highlight>
                  <a:srgbClr val="FFFF00"/>
                </a:highlight>
                <a:latin typeface="Times New Roman" panose="02020603050405020304" pitchFamily="18" charset="0"/>
                <a:ea typeface="SimSun" panose="02010600030101010101" pitchFamily="2" charset="-122"/>
                <a:cs typeface="Times New Roman" panose="02020603050405020304" pitchFamily="18" charset="0"/>
              </a:rPr>
              <a:t>50-80%</a:t>
            </a:r>
            <a:r>
              <a:rPr kumimoji="1" lang="zh-CN" altLang="en-US" sz="1900" dirty="0">
                <a:highlight>
                  <a:srgbClr val="FFFF00"/>
                </a:highlight>
                <a:latin typeface="Times New Roman" panose="02020603050405020304" pitchFamily="18" charset="0"/>
                <a:ea typeface="SimSun" panose="02010600030101010101" pitchFamily="2" charset="-122"/>
                <a:cs typeface="Times New Roman" panose="02020603050405020304" pitchFamily="18" charset="0"/>
              </a:rPr>
              <a:t>，通过</a:t>
            </a:r>
            <a:r>
              <a:rPr kumimoji="1" lang="en-US" altLang="zh-CN" sz="1900" dirty="0">
                <a:highlight>
                  <a:srgbClr val="FFFF00"/>
                </a:highlight>
                <a:latin typeface="Times New Roman" panose="02020603050405020304" pitchFamily="18" charset="0"/>
                <a:ea typeface="SimSun" panose="02010600030101010101" pitchFamily="2" charset="-122"/>
                <a:cs typeface="Times New Roman" panose="02020603050405020304" pitchFamily="18" charset="0"/>
              </a:rPr>
              <a:t>3</a:t>
            </a:r>
            <a:r>
              <a:rPr kumimoji="1" lang="zh-CN" altLang="en-US" sz="1900" dirty="0">
                <a:highlight>
                  <a:srgbClr val="FFFF00"/>
                </a:highlight>
                <a:latin typeface="Times New Roman" panose="02020603050405020304" pitchFamily="18" charset="0"/>
                <a:ea typeface="SimSun" panose="02010600030101010101" pitchFamily="2" charset="-122"/>
                <a:cs typeface="Times New Roman" panose="02020603050405020304" pitchFamily="18" charset="0"/>
              </a:rPr>
              <a:t>个交易日内镍价期货暴涨近</a:t>
            </a:r>
            <a:r>
              <a:rPr kumimoji="1" lang="en-US" altLang="zh-CN" sz="1900" dirty="0">
                <a:highlight>
                  <a:srgbClr val="FFFF00"/>
                </a:highlight>
                <a:latin typeface="Times New Roman" panose="02020603050405020304" pitchFamily="18" charset="0"/>
                <a:ea typeface="SimSun" panose="02010600030101010101" pitchFamily="2" charset="-122"/>
                <a:cs typeface="Times New Roman" panose="02020603050405020304" pitchFamily="18" charset="0"/>
              </a:rPr>
              <a:t>300%</a:t>
            </a:r>
            <a:r>
              <a:rPr kumimoji="1" lang="zh-CN" altLang="en-US" sz="1900" dirty="0">
                <a:highlight>
                  <a:srgbClr val="FFFF00"/>
                </a:highlight>
                <a:latin typeface="Times New Roman" panose="02020603050405020304" pitchFamily="18" charset="0"/>
                <a:ea typeface="SimSun" panose="02010600030101010101" pitchFamily="2" charset="-122"/>
                <a:cs typeface="Times New Roman" panose="02020603050405020304" pitchFamily="18" charset="0"/>
              </a:rPr>
              <a:t>，主力合约最高超过了</a:t>
            </a:r>
            <a:r>
              <a:rPr kumimoji="1" lang="en-US" altLang="zh-CN" sz="1900" dirty="0">
                <a:highlight>
                  <a:srgbClr val="FFFF00"/>
                </a:highlight>
                <a:latin typeface="Times New Roman" panose="02020603050405020304" pitchFamily="18" charset="0"/>
                <a:ea typeface="SimSun" panose="02010600030101010101" pitchFamily="2" charset="-122"/>
                <a:cs typeface="Times New Roman" panose="02020603050405020304" pitchFamily="18" charset="0"/>
              </a:rPr>
              <a:t>10</a:t>
            </a:r>
            <a:r>
              <a:rPr kumimoji="1" lang="zh-CN" altLang="en-US" sz="1900" dirty="0">
                <a:highlight>
                  <a:srgbClr val="FFFF00"/>
                </a:highlight>
                <a:latin typeface="Times New Roman" panose="02020603050405020304" pitchFamily="18" charset="0"/>
                <a:ea typeface="SimSun" panose="02010600030101010101" pitchFamily="2" charset="-122"/>
                <a:cs typeface="Times New Roman" panose="02020603050405020304" pitchFamily="18" charset="0"/>
              </a:rPr>
              <a:t>万美元</a:t>
            </a: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，直接将青山控股之于非常凶险的处境。</a:t>
            </a:r>
          </a:p>
        </p:txBody>
      </p:sp>
      <p:sp>
        <p:nvSpPr>
          <p:cNvPr id="5" name="标题 1">
            <a:extLst>
              <a:ext uri="{FF2B5EF4-FFF2-40B4-BE49-F238E27FC236}">
                <a16:creationId xmlns:a16="http://schemas.microsoft.com/office/drawing/2014/main" id="{24A2CC1C-1D8C-6E2F-6C12-A841B2A52502}"/>
              </a:ext>
            </a:extLst>
          </p:cNvPr>
          <p:cNvSpPr>
            <a:spLocks noGrp="1"/>
          </p:cNvSpPr>
          <p:nvPr>
            <p:ph type="title"/>
          </p:nvPr>
        </p:nvSpPr>
        <p:spPr/>
        <p:txBody>
          <a:bodyPr/>
          <a:lstStyle/>
          <a:p>
            <a:r>
              <a:rPr kumimoji="1" lang="zh-CN" altLang="en-US" dirty="0"/>
              <a:t>案例引入</a:t>
            </a:r>
            <a:r>
              <a:rPr kumimoji="1" lang="en-US" altLang="zh-CN" dirty="0"/>
              <a:t>3</a:t>
            </a:r>
            <a:r>
              <a:rPr kumimoji="1" lang="zh-CN" altLang="en-US" dirty="0"/>
              <a:t>：青山控股事件</a:t>
            </a:r>
          </a:p>
        </p:txBody>
      </p:sp>
    </p:spTree>
    <p:extLst>
      <p:ext uri="{BB962C8B-B14F-4D97-AF65-F5344CB8AC3E}">
        <p14:creationId xmlns:p14="http://schemas.microsoft.com/office/powerpoint/2010/main" val="4050224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8939443-9AC0-D388-E747-C6CC158D9731}"/>
              </a:ext>
            </a:extLst>
          </p:cNvPr>
          <p:cNvSpPr>
            <a:spLocks noGrp="1"/>
          </p:cNvSpPr>
          <p:nvPr>
            <p:ph type="sldNum" sz="quarter" idx="10"/>
          </p:nvPr>
        </p:nvSpPr>
        <p:spPr/>
        <p:txBody>
          <a:bodyPr/>
          <a:lstStyle/>
          <a:p>
            <a:fld id="{F56ABC50-C693-6145-8FE9-48A83A944B62}" type="slidenum">
              <a:rPr kumimoji="1" lang="zh-CN" altLang="en-US" smtClean="0"/>
              <a:pPr/>
              <a:t>18</a:t>
            </a:fld>
            <a:endParaRPr kumimoji="1" lang="zh-CN" altLang="en-US"/>
          </a:p>
        </p:txBody>
      </p:sp>
      <p:sp>
        <p:nvSpPr>
          <p:cNvPr id="4" name="内容占位符 3">
            <a:extLst>
              <a:ext uri="{FF2B5EF4-FFF2-40B4-BE49-F238E27FC236}">
                <a16:creationId xmlns:a16="http://schemas.microsoft.com/office/drawing/2014/main" id="{C4E11B93-A087-C63A-33F0-48814E6DBE34}"/>
              </a:ext>
            </a:extLst>
          </p:cNvPr>
          <p:cNvSpPr>
            <a:spLocks noGrp="1"/>
          </p:cNvSpPr>
          <p:nvPr>
            <p:ph sz="quarter" idx="11"/>
          </p:nvPr>
        </p:nvSpPr>
        <p:spPr/>
        <p:txBody>
          <a:bodyPr/>
          <a:lstStyle/>
          <a:p>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据估计，仅以</a:t>
            </a:r>
            <a:r>
              <a:rPr kumimoji="1" lang="de-DE" altLang="zh-CN" sz="1900" dirty="0">
                <a:latin typeface="Times New Roman" panose="02020603050405020304" pitchFamily="18" charset="0"/>
                <a:ea typeface="SimSun" panose="02010600030101010101" pitchFamily="2" charset="-122"/>
                <a:cs typeface="Times New Roman" panose="02020603050405020304" pitchFamily="18" charset="0"/>
              </a:rPr>
              <a:t>LME</a:t>
            </a: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要求交纳的</a:t>
            </a:r>
            <a:r>
              <a:rPr kumimoji="1" lang="en-US" altLang="zh-CN" sz="1900" dirty="0">
                <a:latin typeface="Times New Roman" panose="02020603050405020304" pitchFamily="18" charset="0"/>
                <a:ea typeface="SimSun" panose="02010600030101010101" pitchFamily="2" charset="-122"/>
                <a:cs typeface="Times New Roman" panose="02020603050405020304" pitchFamily="18" charset="0"/>
              </a:rPr>
              <a:t>12.5%</a:t>
            </a: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保证金计算，青山控股如果无法交货而强制平仓，损失的保证金就将超过</a:t>
            </a:r>
            <a:r>
              <a:rPr kumimoji="1" lang="en-US" altLang="zh-CN" sz="1900" dirty="0">
                <a:latin typeface="Times New Roman" panose="02020603050405020304" pitchFamily="18" charset="0"/>
                <a:ea typeface="SimSun" panose="02010600030101010101" pitchFamily="2" charset="-122"/>
                <a:cs typeface="Times New Roman" panose="02020603050405020304" pitchFamily="18" charset="0"/>
              </a:rPr>
              <a:t>20</a:t>
            </a: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亿美元；而如果后续延期交割，青山控股的损失恐怕在</a:t>
            </a:r>
            <a:r>
              <a:rPr kumimoji="1" lang="en-US" altLang="zh-CN" sz="1900" dirty="0">
                <a:latin typeface="Times New Roman" panose="02020603050405020304" pitchFamily="18" charset="0"/>
                <a:ea typeface="SimSun" panose="02010600030101010101" pitchFamily="2" charset="-122"/>
                <a:cs typeface="Times New Roman" panose="02020603050405020304" pitchFamily="18" charset="0"/>
              </a:rPr>
              <a:t>80</a:t>
            </a: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亿美元左右。</a:t>
            </a:r>
          </a:p>
          <a:p>
            <a:endParaRPr kumimoji="1" lang="zh-CN" altLang="en-US" dirty="0"/>
          </a:p>
        </p:txBody>
      </p:sp>
      <p:pic>
        <p:nvPicPr>
          <p:cNvPr id="5" name="图片 4">
            <a:extLst>
              <a:ext uri="{FF2B5EF4-FFF2-40B4-BE49-F238E27FC236}">
                <a16:creationId xmlns:a16="http://schemas.microsoft.com/office/drawing/2014/main" id="{88F2CB21-FCAB-3FDD-0E36-B63A91DF2796}"/>
              </a:ext>
            </a:extLst>
          </p:cNvPr>
          <p:cNvPicPr>
            <a:picLocks noChangeAspect="1"/>
          </p:cNvPicPr>
          <p:nvPr/>
        </p:nvPicPr>
        <p:blipFill>
          <a:blip r:embed="rId2"/>
          <a:stretch>
            <a:fillRect/>
          </a:stretch>
        </p:blipFill>
        <p:spPr>
          <a:xfrm>
            <a:off x="3110832" y="2675473"/>
            <a:ext cx="5970336" cy="2929196"/>
          </a:xfrm>
          <a:prstGeom prst="rect">
            <a:avLst/>
          </a:prstGeom>
        </p:spPr>
      </p:pic>
      <p:sp>
        <p:nvSpPr>
          <p:cNvPr id="6" name="标题 1">
            <a:extLst>
              <a:ext uri="{FF2B5EF4-FFF2-40B4-BE49-F238E27FC236}">
                <a16:creationId xmlns:a16="http://schemas.microsoft.com/office/drawing/2014/main" id="{2F58B437-587B-B8FD-FC8E-068843FD55A4}"/>
              </a:ext>
            </a:extLst>
          </p:cNvPr>
          <p:cNvSpPr>
            <a:spLocks noGrp="1"/>
          </p:cNvSpPr>
          <p:nvPr>
            <p:ph type="title"/>
          </p:nvPr>
        </p:nvSpPr>
        <p:spPr/>
        <p:txBody>
          <a:bodyPr/>
          <a:lstStyle/>
          <a:p>
            <a:r>
              <a:rPr kumimoji="1" lang="zh-CN" altLang="en-US" dirty="0"/>
              <a:t>案例引入</a:t>
            </a:r>
            <a:r>
              <a:rPr kumimoji="1" lang="en-US" altLang="zh-CN" dirty="0"/>
              <a:t>3</a:t>
            </a:r>
            <a:r>
              <a:rPr kumimoji="1" lang="zh-CN" altLang="en-US" dirty="0"/>
              <a:t>：青山控股事件</a:t>
            </a:r>
          </a:p>
        </p:txBody>
      </p:sp>
    </p:spTree>
    <p:extLst>
      <p:ext uri="{BB962C8B-B14F-4D97-AF65-F5344CB8AC3E}">
        <p14:creationId xmlns:p14="http://schemas.microsoft.com/office/powerpoint/2010/main" val="2652554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8939443-9AC0-D388-E747-C6CC158D9731}"/>
              </a:ext>
            </a:extLst>
          </p:cNvPr>
          <p:cNvSpPr>
            <a:spLocks noGrp="1"/>
          </p:cNvSpPr>
          <p:nvPr>
            <p:ph type="sldNum" sz="quarter" idx="10"/>
          </p:nvPr>
        </p:nvSpPr>
        <p:spPr/>
        <p:txBody>
          <a:bodyPr/>
          <a:lstStyle/>
          <a:p>
            <a:fld id="{F56ABC50-C693-6145-8FE9-48A83A944B62}" type="slidenum">
              <a:rPr kumimoji="1" lang="zh-CN" altLang="en-US" smtClean="0"/>
              <a:pPr/>
              <a:t>19</a:t>
            </a:fld>
            <a:endParaRPr kumimoji="1" lang="zh-CN" altLang="en-US"/>
          </a:p>
        </p:txBody>
      </p:sp>
      <p:sp>
        <p:nvSpPr>
          <p:cNvPr id="4" name="内容占位符 3">
            <a:extLst>
              <a:ext uri="{FF2B5EF4-FFF2-40B4-BE49-F238E27FC236}">
                <a16:creationId xmlns:a16="http://schemas.microsoft.com/office/drawing/2014/main" id="{C4E11B93-A087-C63A-33F0-48814E6DBE34}"/>
              </a:ext>
            </a:extLst>
          </p:cNvPr>
          <p:cNvSpPr>
            <a:spLocks noGrp="1"/>
          </p:cNvSpPr>
          <p:nvPr>
            <p:ph sz="quarter" idx="11"/>
          </p:nvPr>
        </p:nvSpPr>
        <p:spPr/>
        <p:txBody>
          <a:bodyPr/>
          <a:lstStyle/>
          <a:p>
            <a:r>
              <a:rPr kumimoji="1" lang="en-US" altLang="zh-CN"/>
              <a:t>LME</a:t>
            </a:r>
            <a:r>
              <a:rPr kumimoji="1" lang="zh-CN" altLang="en-US"/>
              <a:t>为香港证券交易所全资附属子公司</a:t>
            </a:r>
            <a:endParaRPr kumimoji="1" lang="zh-CN" altLang="en-US" dirty="0"/>
          </a:p>
        </p:txBody>
      </p:sp>
      <p:pic>
        <p:nvPicPr>
          <p:cNvPr id="6" name="图片 5">
            <a:extLst>
              <a:ext uri="{FF2B5EF4-FFF2-40B4-BE49-F238E27FC236}">
                <a16:creationId xmlns:a16="http://schemas.microsoft.com/office/drawing/2014/main" id="{4B6C8E68-8A0C-4083-8A45-69BAF9A1EE28}"/>
              </a:ext>
            </a:extLst>
          </p:cNvPr>
          <p:cNvPicPr>
            <a:picLocks noChangeAspect="1"/>
          </p:cNvPicPr>
          <p:nvPr/>
        </p:nvPicPr>
        <p:blipFill>
          <a:blip r:embed="rId2"/>
          <a:stretch>
            <a:fillRect/>
          </a:stretch>
        </p:blipFill>
        <p:spPr>
          <a:xfrm>
            <a:off x="3183038" y="2013733"/>
            <a:ext cx="5321582" cy="4678761"/>
          </a:xfrm>
          <a:prstGeom prst="rect">
            <a:avLst/>
          </a:prstGeom>
        </p:spPr>
      </p:pic>
      <p:sp>
        <p:nvSpPr>
          <p:cNvPr id="9" name="文本框 8">
            <a:extLst>
              <a:ext uri="{FF2B5EF4-FFF2-40B4-BE49-F238E27FC236}">
                <a16:creationId xmlns:a16="http://schemas.microsoft.com/office/drawing/2014/main" id="{7A086A41-9B1F-44F7-9379-57841936E0F0}"/>
              </a:ext>
            </a:extLst>
          </p:cNvPr>
          <p:cNvSpPr txBox="1"/>
          <p:nvPr/>
        </p:nvSpPr>
        <p:spPr>
          <a:xfrm>
            <a:off x="8301452" y="6009542"/>
            <a:ext cx="3256709" cy="338554"/>
          </a:xfrm>
          <a:prstGeom prst="rect">
            <a:avLst/>
          </a:prstGeom>
          <a:noFill/>
        </p:spPr>
        <p:txBody>
          <a:bodyPr wrap="square" rtlCol="0">
            <a:spAutoFit/>
          </a:bodyPr>
          <a:lstStyle/>
          <a:p>
            <a:r>
              <a:rPr lang="zh-CN" altLang="en-US" sz="1600">
                <a:latin typeface="宋体" panose="02010600030101010101" pitchFamily="2" charset="-122"/>
                <a:ea typeface="宋体" panose="02010600030101010101" pitchFamily="2" charset="-122"/>
              </a:rPr>
              <a:t>来源：香港交易所</a:t>
            </a:r>
            <a:r>
              <a:rPr lang="en-US" altLang="zh-CN" sz="1600">
                <a:latin typeface="宋体" panose="02010600030101010101" pitchFamily="2" charset="-122"/>
                <a:ea typeface="宋体" panose="02010600030101010101" pitchFamily="2" charset="-122"/>
              </a:rPr>
              <a:t>2022</a:t>
            </a:r>
            <a:r>
              <a:rPr lang="zh-CN" altLang="en-US" sz="1600">
                <a:latin typeface="宋体" panose="02010600030101010101" pitchFamily="2" charset="-122"/>
                <a:ea typeface="宋体" panose="02010600030101010101" pitchFamily="2" charset="-122"/>
              </a:rPr>
              <a:t>年年度报告</a:t>
            </a:r>
          </a:p>
        </p:txBody>
      </p:sp>
      <p:sp>
        <p:nvSpPr>
          <p:cNvPr id="5" name="标题 1">
            <a:extLst>
              <a:ext uri="{FF2B5EF4-FFF2-40B4-BE49-F238E27FC236}">
                <a16:creationId xmlns:a16="http://schemas.microsoft.com/office/drawing/2014/main" id="{79FF36A6-69EA-E22A-A47A-BFA436200AA6}"/>
              </a:ext>
            </a:extLst>
          </p:cNvPr>
          <p:cNvSpPr>
            <a:spLocks noGrp="1"/>
          </p:cNvSpPr>
          <p:nvPr>
            <p:ph type="title"/>
          </p:nvPr>
        </p:nvSpPr>
        <p:spPr/>
        <p:txBody>
          <a:bodyPr/>
          <a:lstStyle/>
          <a:p>
            <a:r>
              <a:rPr kumimoji="1" lang="zh-CN" altLang="en-US" dirty="0"/>
              <a:t>案例引入</a:t>
            </a:r>
            <a:r>
              <a:rPr kumimoji="1" lang="en-US" altLang="zh-CN" dirty="0"/>
              <a:t>3</a:t>
            </a:r>
            <a:r>
              <a:rPr kumimoji="1" lang="zh-CN" altLang="en-US" dirty="0"/>
              <a:t>：青山控股事件</a:t>
            </a:r>
          </a:p>
        </p:txBody>
      </p:sp>
    </p:spTree>
    <p:extLst>
      <p:ext uri="{BB962C8B-B14F-4D97-AF65-F5344CB8AC3E}">
        <p14:creationId xmlns:p14="http://schemas.microsoft.com/office/powerpoint/2010/main" val="3178746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5BCD3C1-F9FE-1CF6-54DF-68D66863978B}"/>
              </a:ext>
            </a:extLst>
          </p:cNvPr>
          <p:cNvSpPr>
            <a:spLocks noGrp="1"/>
          </p:cNvSpPr>
          <p:nvPr>
            <p:ph type="sldNum" sz="quarter" idx="10"/>
          </p:nvPr>
        </p:nvSpPr>
        <p:spPr/>
        <p:txBody>
          <a:bodyPr/>
          <a:lstStyle/>
          <a:p>
            <a:fld id="{F56ABC50-C693-6145-8FE9-48A83A944B62}" type="slidenum">
              <a:rPr kumimoji="1" lang="zh-CN" altLang="en-US" smtClean="0"/>
              <a:pPr/>
              <a:t>2</a:t>
            </a:fld>
            <a:endParaRPr kumimoji="1" lang="zh-CN" altLang="en-US"/>
          </a:p>
        </p:txBody>
      </p:sp>
      <p:sp>
        <p:nvSpPr>
          <p:cNvPr id="4" name="内容占位符 3">
            <a:extLst>
              <a:ext uri="{FF2B5EF4-FFF2-40B4-BE49-F238E27FC236}">
                <a16:creationId xmlns:a16="http://schemas.microsoft.com/office/drawing/2014/main" id="{0E8098EC-6A8E-F82A-9033-8700FE94486E}"/>
              </a:ext>
            </a:extLst>
          </p:cNvPr>
          <p:cNvSpPr>
            <a:spLocks noGrp="1"/>
          </p:cNvSpPr>
          <p:nvPr>
            <p:ph sz="quarter" idx="11"/>
          </p:nvPr>
        </p:nvSpPr>
        <p:spPr>
          <a:xfrm>
            <a:off x="838200" y="2174567"/>
            <a:ext cx="10515600" cy="2302724"/>
          </a:xfrm>
        </p:spPr>
        <p:txBody>
          <a:bodyPr>
            <a:normAutofit/>
          </a:bodyPr>
          <a:lstStyle/>
          <a:p>
            <a:pPr marL="0" indent="0" algn="ctr">
              <a:buNone/>
            </a:pPr>
            <a:r>
              <a:rPr kumimoji="1" lang="zh-CN" altLang="en-US" sz="4000" dirty="0"/>
              <a:t>灭六国者，六国也，非秦也。</a:t>
            </a:r>
            <a:endParaRPr kumimoji="1" lang="en-US" altLang="zh-CN" sz="4000" dirty="0"/>
          </a:p>
          <a:p>
            <a:pPr marL="0" indent="0" algn="ctr">
              <a:buNone/>
            </a:pPr>
            <a:r>
              <a:rPr kumimoji="1" lang="zh-CN" altLang="en-US" sz="4000" dirty="0"/>
              <a:t>灭秦者，秦也，非天下也。</a:t>
            </a:r>
          </a:p>
        </p:txBody>
      </p:sp>
    </p:spTree>
    <p:extLst>
      <p:ext uri="{BB962C8B-B14F-4D97-AF65-F5344CB8AC3E}">
        <p14:creationId xmlns:p14="http://schemas.microsoft.com/office/powerpoint/2010/main" val="2443278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A67EE1B-1B11-C355-BBCA-EA88F1AC2698}"/>
              </a:ext>
            </a:extLst>
          </p:cNvPr>
          <p:cNvSpPr>
            <a:spLocks noGrp="1"/>
          </p:cNvSpPr>
          <p:nvPr>
            <p:ph type="sldNum" sz="quarter" idx="10"/>
          </p:nvPr>
        </p:nvSpPr>
        <p:spPr/>
        <p:txBody>
          <a:bodyPr/>
          <a:lstStyle/>
          <a:p>
            <a:fld id="{F56ABC50-C693-6145-8FE9-48A83A944B62}" type="slidenum">
              <a:rPr kumimoji="1" lang="zh-CN" altLang="en-US" smtClean="0"/>
              <a:pPr/>
              <a:t>20</a:t>
            </a:fld>
            <a:endParaRPr kumimoji="1" lang="zh-CN" altLang="en-US"/>
          </a:p>
        </p:txBody>
      </p:sp>
      <p:sp>
        <p:nvSpPr>
          <p:cNvPr id="4" name="内容占位符 3">
            <a:extLst>
              <a:ext uri="{FF2B5EF4-FFF2-40B4-BE49-F238E27FC236}">
                <a16:creationId xmlns:a16="http://schemas.microsoft.com/office/drawing/2014/main" id="{ED09DC55-67BD-FF11-A835-76AAA11124FD}"/>
              </a:ext>
            </a:extLst>
          </p:cNvPr>
          <p:cNvSpPr>
            <a:spLocks noGrp="1"/>
          </p:cNvSpPr>
          <p:nvPr>
            <p:ph sz="quarter" idx="11"/>
          </p:nvPr>
        </p:nvSpPr>
        <p:spPr/>
        <p:txBody>
          <a:bodyPr>
            <a:normAutofit lnSpcReduction="10000"/>
          </a:bodyPr>
          <a:lstStyle/>
          <a:p>
            <a:pPr>
              <a:lnSpc>
                <a:spcPct val="170000"/>
              </a:lnSpc>
            </a:pPr>
            <a:r>
              <a:rPr kumimoji="1" lang="en-US" altLang="zh-CN" sz="1900" dirty="0">
                <a:latin typeface="Times New Roman" panose="02020603050405020304" pitchFamily="18" charset="0"/>
                <a:ea typeface="SimSun" panose="02010600030101010101" pitchFamily="2" charset="-122"/>
                <a:cs typeface="Times New Roman" panose="02020603050405020304" pitchFamily="18" charset="0"/>
              </a:rPr>
              <a:t>3</a:t>
            </a: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月</a:t>
            </a:r>
            <a:r>
              <a:rPr kumimoji="1" lang="en-US" altLang="zh-CN" sz="1900" dirty="0">
                <a:latin typeface="Times New Roman" panose="02020603050405020304" pitchFamily="18" charset="0"/>
                <a:ea typeface="SimSun" panose="02010600030101010101" pitchFamily="2" charset="-122"/>
                <a:cs typeface="Times New Roman" panose="02020603050405020304" pitchFamily="18" charset="0"/>
              </a:rPr>
              <a:t>9</a:t>
            </a: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日晚间，</a:t>
            </a:r>
            <a:r>
              <a:rPr kumimoji="1" lang="en-US" altLang="zh-CN" sz="1900"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证券日报</a:t>
            </a:r>
            <a:r>
              <a:rPr kumimoji="1" lang="en-US" altLang="zh-CN" sz="1900"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罕见发文称：</a:t>
            </a:r>
            <a:r>
              <a:rPr kumimoji="1" lang="zh-CN" altLang="en-US" sz="1900" dirty="0">
                <a:highlight>
                  <a:srgbClr val="FFFF00"/>
                </a:highlight>
                <a:latin typeface="Times New Roman" panose="02020603050405020304" pitchFamily="18" charset="0"/>
                <a:ea typeface="SimSun" panose="02010600030101010101" pitchFamily="2" charset="-122"/>
                <a:cs typeface="Times New Roman" panose="02020603050405020304" pitchFamily="18" charset="0"/>
              </a:rPr>
              <a:t>青山集团用旗下高冰镍置换国内金属镍板，已通过多种渠道调配到充足现货进行交割</a:t>
            </a: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。分析机构普遍认为伦敦方面的镍期货市场多空力量逆转，前述恶意做空的外资可能面临“搬起石头砸了自己的脚”的尴尬局面。</a:t>
            </a:r>
            <a:endParaRPr kumimoji="1" lang="en-US" altLang="zh-CN" sz="1900" dirty="0">
              <a:latin typeface="Times New Roman" panose="02020603050405020304" pitchFamily="18" charset="0"/>
              <a:ea typeface="SimSun" panose="02010600030101010101" pitchFamily="2" charset="-122"/>
              <a:cs typeface="Times New Roman" panose="02020603050405020304" pitchFamily="18" charset="0"/>
            </a:endParaRPr>
          </a:p>
          <a:p>
            <a:pPr>
              <a:lnSpc>
                <a:spcPct val="170000"/>
              </a:lnSpc>
            </a:pP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青山作为天然现货多头，去年镍金属量产出预计</a:t>
            </a:r>
            <a:r>
              <a:rPr kumimoji="1" lang="en-US" altLang="zh-CN" sz="1900" dirty="0">
                <a:latin typeface="Times New Roman" panose="02020603050405020304" pitchFamily="18" charset="0"/>
                <a:ea typeface="SimSun" panose="02010600030101010101" pitchFamily="2" charset="-122"/>
                <a:cs typeface="Times New Roman" panose="02020603050405020304" pitchFamily="18" charset="0"/>
              </a:rPr>
              <a:t>65</a:t>
            </a: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万金吨，今年预计有望达</a:t>
            </a:r>
            <a:r>
              <a:rPr kumimoji="1" lang="en-US" altLang="zh-CN" sz="1900" dirty="0">
                <a:latin typeface="Times New Roman" panose="02020603050405020304" pitchFamily="18" charset="0"/>
                <a:ea typeface="SimSun" panose="02010600030101010101" pitchFamily="2" charset="-122"/>
                <a:cs typeface="Times New Roman" panose="02020603050405020304" pitchFamily="18" charset="0"/>
              </a:rPr>
              <a:t>100</a:t>
            </a: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万金吨。短期其高冰镍产能陆续释放，近</a:t>
            </a:r>
            <a:r>
              <a:rPr kumimoji="1" lang="en-US" altLang="zh-CN" sz="1900" dirty="0">
                <a:latin typeface="Times New Roman" panose="02020603050405020304" pitchFamily="18" charset="0"/>
                <a:ea typeface="SimSun" panose="02010600030101010101" pitchFamily="2" charset="-122"/>
                <a:cs typeface="Times New Roman" panose="02020603050405020304" pitchFamily="18" charset="0"/>
              </a:rPr>
              <a:t>3</a:t>
            </a: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月预计</a:t>
            </a:r>
            <a:r>
              <a:rPr kumimoji="1" lang="en-US" altLang="zh-CN" sz="1900" dirty="0">
                <a:latin typeface="Times New Roman" panose="02020603050405020304" pitchFamily="18" charset="0"/>
                <a:ea typeface="SimSun" panose="02010600030101010101" pitchFamily="2" charset="-122"/>
                <a:cs typeface="Times New Roman" panose="02020603050405020304" pitchFamily="18" charset="0"/>
              </a:rPr>
              <a:t>4</a:t>
            </a:r>
            <a:r>
              <a:rPr kumimoji="1" lang="de-DE" altLang="zh-CN" sz="1900" dirty="0">
                <a:latin typeface="Times New Roman" panose="02020603050405020304" pitchFamily="18" charset="0"/>
                <a:ea typeface="SimSun" panose="02010600030101010101" pitchFamily="2" charset="-122"/>
                <a:cs typeface="Times New Roman" panose="02020603050405020304" pitchFamily="18" charset="0"/>
              </a:rPr>
              <a:t>K/8K/1.2</a:t>
            </a: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万，且有部分流向金川、嘉能可挪威工厂等生产电解镍。今年市场供需来看，供给预计超</a:t>
            </a:r>
            <a:r>
              <a:rPr kumimoji="1" lang="en-US" altLang="zh-CN" sz="1900" dirty="0">
                <a:latin typeface="Times New Roman" panose="02020603050405020304" pitchFamily="18" charset="0"/>
                <a:ea typeface="SimSun" panose="02010600030101010101" pitchFamily="2" charset="-122"/>
                <a:cs typeface="Times New Roman" panose="02020603050405020304" pitchFamily="18" charset="0"/>
              </a:rPr>
              <a:t>320</a:t>
            </a: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万金吨，需求仅</a:t>
            </a:r>
            <a:r>
              <a:rPr kumimoji="1" lang="en-US" altLang="zh-CN" sz="1900" dirty="0">
                <a:latin typeface="Times New Roman" panose="02020603050405020304" pitchFamily="18" charset="0"/>
                <a:ea typeface="SimSun" panose="02010600030101010101" pitchFamily="2" charset="-122"/>
                <a:cs typeface="Times New Roman" panose="02020603050405020304" pitchFamily="18" charset="0"/>
              </a:rPr>
              <a:t>300</a:t>
            </a: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万金吨，供需关系允许。但</a:t>
            </a:r>
            <a:r>
              <a:rPr kumimoji="1" lang="de-DE" altLang="zh-CN" sz="1900" dirty="0">
                <a:latin typeface="Times New Roman" panose="02020603050405020304" pitchFamily="18" charset="0"/>
                <a:ea typeface="SimSun" panose="02010600030101010101" pitchFamily="2" charset="-122"/>
                <a:cs typeface="Times New Roman" panose="02020603050405020304" pitchFamily="18" charset="0"/>
              </a:rPr>
              <a:t>LME</a:t>
            </a: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交割物以镍板、镍豆为主，青山主要产品镍铁、高冰镍无法作为交割标的，前期镍市场库存被持续囤积，多空交战已经白热化，时间本是站在青山一边。但俄乌战争突如其来，俄镍每年约</a:t>
            </a:r>
            <a:r>
              <a:rPr kumimoji="1" lang="en-US" altLang="zh-CN" sz="1900" dirty="0">
                <a:latin typeface="Times New Roman" panose="02020603050405020304" pitchFamily="18" charset="0"/>
                <a:ea typeface="SimSun" panose="02010600030101010101" pitchFamily="2" charset="-122"/>
                <a:cs typeface="Times New Roman" panose="02020603050405020304" pitchFamily="18" charset="0"/>
              </a:rPr>
              <a:t>20</a:t>
            </a: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万吨产量，占比约</a:t>
            </a:r>
            <a:r>
              <a:rPr kumimoji="1" lang="en-US" altLang="zh-CN" sz="1900" dirty="0">
                <a:latin typeface="Times New Roman" panose="02020603050405020304" pitchFamily="18" charset="0"/>
                <a:ea typeface="SimSun" panose="02010600030101010101" pitchFamily="2" charset="-122"/>
                <a:cs typeface="Times New Roman" panose="02020603050405020304" pitchFamily="18" charset="0"/>
              </a:rPr>
              <a:t>8%</a:t>
            </a: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，并以镍板形式为</a:t>
            </a:r>
            <a:r>
              <a:rPr kumimoji="1" lang="de-DE" altLang="zh-CN" sz="1900" dirty="0">
                <a:latin typeface="Times New Roman" panose="02020603050405020304" pitchFamily="18" charset="0"/>
                <a:ea typeface="SimSun" panose="02010600030101010101" pitchFamily="2" charset="-122"/>
                <a:cs typeface="Times New Roman" panose="02020603050405020304" pitchFamily="18" charset="0"/>
              </a:rPr>
              <a:t>LME</a:t>
            </a:r>
            <a:r>
              <a:rPr kumimoji="1" lang="zh-CN" altLang="en-US" sz="1900" dirty="0">
                <a:latin typeface="Times New Roman" panose="02020603050405020304" pitchFamily="18" charset="0"/>
                <a:ea typeface="SimSun" panose="02010600030101010101" pitchFamily="2" charset="-122"/>
                <a:cs typeface="Times New Roman" panose="02020603050405020304" pitchFamily="18" charset="0"/>
              </a:rPr>
              <a:t>主要交割标的，多头逼仓，总攻稳准狠。</a:t>
            </a:r>
          </a:p>
          <a:p>
            <a:endParaRPr kumimoji="1" lang="zh-CN" altLang="en-US" dirty="0"/>
          </a:p>
        </p:txBody>
      </p:sp>
      <p:sp>
        <p:nvSpPr>
          <p:cNvPr id="5" name="标题 1">
            <a:extLst>
              <a:ext uri="{FF2B5EF4-FFF2-40B4-BE49-F238E27FC236}">
                <a16:creationId xmlns:a16="http://schemas.microsoft.com/office/drawing/2014/main" id="{F3D4C459-E3FD-2232-918F-640F45245F01}"/>
              </a:ext>
            </a:extLst>
          </p:cNvPr>
          <p:cNvSpPr>
            <a:spLocks noGrp="1"/>
          </p:cNvSpPr>
          <p:nvPr>
            <p:ph type="title"/>
          </p:nvPr>
        </p:nvSpPr>
        <p:spPr/>
        <p:txBody>
          <a:bodyPr/>
          <a:lstStyle/>
          <a:p>
            <a:r>
              <a:rPr kumimoji="1" lang="zh-CN" altLang="en-US" dirty="0"/>
              <a:t>案例引入</a:t>
            </a:r>
            <a:r>
              <a:rPr kumimoji="1" lang="en-US" altLang="zh-CN" dirty="0"/>
              <a:t>3</a:t>
            </a:r>
            <a:r>
              <a:rPr kumimoji="1" lang="zh-CN" altLang="en-US" dirty="0"/>
              <a:t>：青山控股事件</a:t>
            </a:r>
          </a:p>
        </p:txBody>
      </p:sp>
    </p:spTree>
    <p:extLst>
      <p:ext uri="{BB962C8B-B14F-4D97-AF65-F5344CB8AC3E}">
        <p14:creationId xmlns:p14="http://schemas.microsoft.com/office/powerpoint/2010/main" val="1869640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A67EE1B-1B11-C355-BBCA-EA88F1AC2698}"/>
              </a:ext>
            </a:extLst>
          </p:cNvPr>
          <p:cNvSpPr>
            <a:spLocks noGrp="1"/>
          </p:cNvSpPr>
          <p:nvPr>
            <p:ph type="sldNum" sz="quarter" idx="10"/>
          </p:nvPr>
        </p:nvSpPr>
        <p:spPr/>
        <p:txBody>
          <a:bodyPr/>
          <a:lstStyle/>
          <a:p>
            <a:fld id="{F56ABC50-C693-6145-8FE9-48A83A944B62}" type="slidenum">
              <a:rPr kumimoji="1" lang="zh-CN" altLang="en-US" smtClean="0"/>
              <a:pPr/>
              <a:t>21</a:t>
            </a:fld>
            <a:endParaRPr kumimoji="1" lang="zh-CN" altLang="en-US"/>
          </a:p>
        </p:txBody>
      </p:sp>
      <p:sp>
        <p:nvSpPr>
          <p:cNvPr id="4" name="内容占位符 3">
            <a:extLst>
              <a:ext uri="{FF2B5EF4-FFF2-40B4-BE49-F238E27FC236}">
                <a16:creationId xmlns:a16="http://schemas.microsoft.com/office/drawing/2014/main" id="{ED09DC55-67BD-FF11-A835-76AAA11124FD}"/>
              </a:ext>
            </a:extLst>
          </p:cNvPr>
          <p:cNvSpPr>
            <a:spLocks noGrp="1"/>
          </p:cNvSpPr>
          <p:nvPr>
            <p:ph sz="quarter" idx="11"/>
          </p:nvPr>
        </p:nvSpPr>
        <p:spPr>
          <a:xfrm>
            <a:off x="787078" y="1388330"/>
            <a:ext cx="10667636" cy="4621212"/>
          </a:xfrm>
        </p:spPr>
        <p:txBody>
          <a:bodyPr>
            <a:normAutofit lnSpcReduction="10000"/>
          </a:bodyPr>
          <a:lstStyle/>
          <a:p>
            <a:r>
              <a:rPr lang="zh-CN" altLang="en-US" b="0" i="0" dirty="0">
                <a:solidFill>
                  <a:srgbClr val="333333"/>
                </a:solidFill>
                <a:effectLst/>
                <a:latin typeface="MicrosoftYaHei"/>
              </a:rPr>
              <a:t>紧要关头之际，</a:t>
            </a:r>
            <a:r>
              <a:rPr lang="en-US" altLang="zh-CN" b="0" i="0" dirty="0">
                <a:solidFill>
                  <a:srgbClr val="333333"/>
                </a:solidFill>
                <a:effectLst/>
                <a:latin typeface="MicrosoftYaHei"/>
              </a:rPr>
              <a:t>LME</a:t>
            </a:r>
            <a:r>
              <a:rPr lang="zh-CN" altLang="en-US" b="0" i="0" dirty="0">
                <a:solidFill>
                  <a:srgbClr val="333333"/>
                </a:solidFill>
                <a:effectLst/>
                <a:latin typeface="MicrosoftYaHei"/>
              </a:rPr>
              <a:t>出面了，不仅立刻发布声明取消</a:t>
            </a:r>
            <a:r>
              <a:rPr lang="en-US" altLang="zh-CN" b="0" i="0" dirty="0">
                <a:solidFill>
                  <a:srgbClr val="333333"/>
                </a:solidFill>
                <a:effectLst/>
                <a:latin typeface="MicrosoftYaHei"/>
              </a:rPr>
              <a:t>3</a:t>
            </a:r>
            <a:r>
              <a:rPr lang="zh-CN" altLang="en-US" b="0" i="0" dirty="0">
                <a:solidFill>
                  <a:srgbClr val="333333"/>
                </a:solidFill>
                <a:effectLst/>
                <a:latin typeface="MicrosoftYaHei"/>
              </a:rPr>
              <a:t>月</a:t>
            </a:r>
            <a:r>
              <a:rPr lang="en-US" altLang="zh-CN" b="0" i="0" dirty="0">
                <a:solidFill>
                  <a:srgbClr val="333333"/>
                </a:solidFill>
                <a:effectLst/>
                <a:latin typeface="MicrosoftYaHei"/>
              </a:rPr>
              <a:t>8</a:t>
            </a:r>
            <a:r>
              <a:rPr lang="zh-CN" altLang="en-US" b="0" i="0" dirty="0">
                <a:solidFill>
                  <a:srgbClr val="333333"/>
                </a:solidFill>
                <a:effectLst/>
                <a:latin typeface="MicrosoftYaHei"/>
              </a:rPr>
              <a:t>日所有场内外交易，还推迟了原定于</a:t>
            </a:r>
            <a:r>
              <a:rPr lang="en-US" altLang="zh-CN" b="0" i="0" dirty="0">
                <a:solidFill>
                  <a:srgbClr val="333333"/>
                </a:solidFill>
                <a:effectLst/>
                <a:latin typeface="MicrosoftYaHei"/>
              </a:rPr>
              <a:t>2022</a:t>
            </a:r>
            <a:r>
              <a:rPr lang="zh-CN" altLang="en-US" b="0" i="0" dirty="0">
                <a:solidFill>
                  <a:srgbClr val="333333"/>
                </a:solidFill>
                <a:effectLst/>
                <a:latin typeface="MicrosoftYaHei"/>
              </a:rPr>
              <a:t>年</a:t>
            </a:r>
            <a:r>
              <a:rPr lang="en-US" altLang="zh-CN" b="0" i="0" dirty="0">
                <a:solidFill>
                  <a:srgbClr val="333333"/>
                </a:solidFill>
                <a:effectLst/>
                <a:latin typeface="MicrosoftYaHei"/>
              </a:rPr>
              <a:t>3</a:t>
            </a:r>
            <a:r>
              <a:rPr lang="zh-CN" altLang="en-US" b="0" i="0" dirty="0">
                <a:solidFill>
                  <a:srgbClr val="333333"/>
                </a:solidFill>
                <a:effectLst/>
                <a:latin typeface="MicrosoftYaHei"/>
              </a:rPr>
              <a:t>月</a:t>
            </a:r>
            <a:r>
              <a:rPr lang="en-US" altLang="zh-CN" b="0" i="0" dirty="0">
                <a:solidFill>
                  <a:srgbClr val="333333"/>
                </a:solidFill>
                <a:effectLst/>
                <a:latin typeface="MicrosoftYaHei"/>
              </a:rPr>
              <a:t>9</a:t>
            </a:r>
            <a:r>
              <a:rPr lang="zh-CN" altLang="en-US" b="0" i="0" dirty="0">
                <a:solidFill>
                  <a:srgbClr val="333333"/>
                </a:solidFill>
                <a:effectLst/>
                <a:latin typeface="MicrosoftYaHei"/>
              </a:rPr>
              <a:t>日的交割，只不过即便将镍价落在</a:t>
            </a:r>
            <a:r>
              <a:rPr lang="en-US" altLang="zh-CN" b="0" i="0" dirty="0">
                <a:solidFill>
                  <a:srgbClr val="333333"/>
                </a:solidFill>
                <a:effectLst/>
                <a:latin typeface="MicrosoftYaHei"/>
              </a:rPr>
              <a:t>55000</a:t>
            </a:r>
            <a:r>
              <a:rPr lang="zh-CN" altLang="en-US" b="0" i="0" dirty="0">
                <a:solidFill>
                  <a:srgbClr val="333333"/>
                </a:solidFill>
                <a:effectLst/>
                <a:latin typeface="MicrosoftYaHei"/>
              </a:rPr>
              <a:t>美元，青山控股也要亏损</a:t>
            </a:r>
            <a:r>
              <a:rPr lang="en-US" altLang="zh-CN" b="0" i="0" dirty="0">
                <a:solidFill>
                  <a:srgbClr val="333333"/>
                </a:solidFill>
                <a:effectLst/>
                <a:latin typeface="MicrosoftYaHei"/>
              </a:rPr>
              <a:t>50</a:t>
            </a:r>
            <a:r>
              <a:rPr lang="zh-CN" altLang="en-US" b="0" i="0" dirty="0">
                <a:solidFill>
                  <a:srgbClr val="333333"/>
                </a:solidFill>
                <a:effectLst/>
                <a:latin typeface="MicrosoftYaHei"/>
              </a:rPr>
              <a:t>亿美元以上。所幸因延长交割得空喘息，青山集团最终以“金融手段”化解了这次危机。</a:t>
            </a:r>
          </a:p>
          <a:p>
            <a:pPr algn="l"/>
            <a:r>
              <a:rPr lang="zh-CN" altLang="en-US" b="0" i="0" dirty="0">
                <a:solidFill>
                  <a:srgbClr val="333333"/>
                </a:solidFill>
                <a:effectLst/>
                <a:latin typeface="MicrosoftYaHei"/>
              </a:rPr>
              <a:t>历时三个月，青山控股、嘉能可和摩根大通三方的多空博弈来到了尾声。据</a:t>
            </a:r>
            <a:r>
              <a:rPr lang="en-US" altLang="zh-CN" b="0" i="0" dirty="0">
                <a:solidFill>
                  <a:srgbClr val="333333"/>
                </a:solidFill>
                <a:effectLst/>
                <a:latin typeface="MicrosoftYaHei"/>
              </a:rPr>
              <a:t>6</a:t>
            </a:r>
            <a:r>
              <a:rPr lang="zh-CN" altLang="en-US" b="0" i="0" dirty="0">
                <a:solidFill>
                  <a:srgbClr val="333333"/>
                </a:solidFill>
                <a:effectLst/>
                <a:latin typeface="MicrosoftYaHei"/>
              </a:rPr>
              <a:t>月</a:t>
            </a:r>
            <a:r>
              <a:rPr lang="en-US" altLang="zh-CN" b="0" i="0" dirty="0">
                <a:solidFill>
                  <a:srgbClr val="333333"/>
                </a:solidFill>
                <a:effectLst/>
                <a:latin typeface="MicrosoftYaHei"/>
              </a:rPr>
              <a:t>29</a:t>
            </a:r>
            <a:r>
              <a:rPr lang="zh-CN" altLang="en-US" b="0" i="0" dirty="0">
                <a:solidFill>
                  <a:srgbClr val="333333"/>
                </a:solidFill>
                <a:effectLst/>
                <a:latin typeface="MicrosoftYaHei"/>
              </a:rPr>
              <a:t>日消息称，</a:t>
            </a:r>
            <a:r>
              <a:rPr lang="zh-CN" altLang="en-US" b="1" i="0" dirty="0">
                <a:solidFill>
                  <a:srgbClr val="333333"/>
                </a:solidFill>
                <a:effectLst/>
                <a:highlight>
                  <a:srgbClr val="FFFF00"/>
                </a:highlight>
                <a:latin typeface="MicrosoftYaHei"/>
              </a:rPr>
              <a:t>青山控股集团安全退出了伦敦金属交易所（</a:t>
            </a:r>
            <a:r>
              <a:rPr lang="en-US" altLang="zh-CN" b="1" i="0" dirty="0">
                <a:solidFill>
                  <a:srgbClr val="333333"/>
                </a:solidFill>
                <a:effectLst/>
                <a:highlight>
                  <a:srgbClr val="FFFF00"/>
                </a:highlight>
                <a:latin typeface="MicrosoftYaHei"/>
              </a:rPr>
              <a:t>LME</a:t>
            </a:r>
            <a:r>
              <a:rPr lang="zh-CN" altLang="en-US" b="1" i="0" dirty="0">
                <a:solidFill>
                  <a:srgbClr val="333333"/>
                </a:solidFill>
                <a:effectLst/>
                <a:highlight>
                  <a:srgbClr val="FFFF00"/>
                </a:highlight>
                <a:latin typeface="MicrosoftYaHei"/>
              </a:rPr>
              <a:t>）的大部分镍空头头寸，持仓规模从事发时的超</a:t>
            </a:r>
            <a:r>
              <a:rPr lang="en-US" altLang="zh-CN" b="1" i="0" dirty="0">
                <a:solidFill>
                  <a:srgbClr val="333333"/>
                </a:solidFill>
                <a:effectLst/>
                <a:highlight>
                  <a:srgbClr val="FFFF00"/>
                </a:highlight>
                <a:latin typeface="MicrosoftYaHei"/>
              </a:rPr>
              <a:t>15</a:t>
            </a:r>
            <a:r>
              <a:rPr lang="zh-CN" altLang="en-US" b="1" i="0" dirty="0">
                <a:solidFill>
                  <a:srgbClr val="333333"/>
                </a:solidFill>
                <a:effectLst/>
                <a:highlight>
                  <a:srgbClr val="FFFF00"/>
                </a:highlight>
                <a:latin typeface="MicrosoftYaHei"/>
              </a:rPr>
              <a:t>万吨峰值，缩减至</a:t>
            </a:r>
            <a:r>
              <a:rPr lang="en-US" altLang="zh-CN" b="1" i="0" dirty="0">
                <a:solidFill>
                  <a:srgbClr val="333333"/>
                </a:solidFill>
                <a:effectLst/>
                <a:highlight>
                  <a:srgbClr val="FFFF00"/>
                </a:highlight>
                <a:latin typeface="MicrosoftYaHei"/>
              </a:rPr>
              <a:t>3</a:t>
            </a:r>
            <a:r>
              <a:rPr lang="zh-CN" altLang="en-US" b="1" i="0" dirty="0">
                <a:solidFill>
                  <a:srgbClr val="333333"/>
                </a:solidFill>
                <a:effectLst/>
                <a:highlight>
                  <a:srgbClr val="FFFF00"/>
                </a:highlight>
                <a:latin typeface="MicrosoftYaHei"/>
              </a:rPr>
              <a:t>万吨左右</a:t>
            </a:r>
            <a:r>
              <a:rPr lang="zh-CN" altLang="en-US" b="0" i="0" dirty="0">
                <a:solidFill>
                  <a:srgbClr val="333333"/>
                </a:solidFill>
                <a:effectLst/>
                <a:highlight>
                  <a:srgbClr val="FFFF00"/>
                </a:highlight>
                <a:latin typeface="MicrosoftYaHei"/>
              </a:rPr>
              <a:t>。</a:t>
            </a:r>
            <a:endParaRPr lang="en-US" altLang="zh-CN" b="0" i="0" dirty="0">
              <a:solidFill>
                <a:srgbClr val="333333"/>
              </a:solidFill>
              <a:effectLst/>
              <a:highlight>
                <a:srgbClr val="FFFF00"/>
              </a:highlight>
              <a:latin typeface="MicrosoftYaHei"/>
            </a:endParaRPr>
          </a:p>
          <a:p>
            <a:pPr algn="l"/>
            <a:r>
              <a:rPr lang="en-US" altLang="zh-CN" b="0" i="0" dirty="0">
                <a:solidFill>
                  <a:srgbClr val="333333"/>
                </a:solidFill>
                <a:effectLst/>
                <a:latin typeface="MicrosoftYaHei"/>
              </a:rPr>
              <a:t>3</a:t>
            </a:r>
            <a:r>
              <a:rPr lang="zh-CN" altLang="en-US" b="0" i="0" dirty="0">
                <a:solidFill>
                  <a:srgbClr val="333333"/>
                </a:solidFill>
                <a:effectLst/>
                <a:latin typeface="MicrosoftYaHei"/>
              </a:rPr>
              <a:t>月</a:t>
            </a:r>
            <a:r>
              <a:rPr lang="en-US" altLang="zh-CN" b="0" i="0" dirty="0">
                <a:solidFill>
                  <a:srgbClr val="333333"/>
                </a:solidFill>
                <a:effectLst/>
                <a:latin typeface="MicrosoftYaHei"/>
              </a:rPr>
              <a:t>15</a:t>
            </a:r>
            <a:r>
              <a:rPr lang="zh-CN" altLang="en-US" b="0" i="0" dirty="0">
                <a:solidFill>
                  <a:srgbClr val="333333"/>
                </a:solidFill>
                <a:effectLst/>
                <a:latin typeface="MicrosoftYaHei"/>
              </a:rPr>
              <a:t>日，青山控股发布的声明中称，已经跟各参团期货银行（多头方代理银行）达成了“不对青山持仓进行平仓及增加保证金，以合理有序的方式减少持仓”的静默协议。</a:t>
            </a:r>
          </a:p>
          <a:p>
            <a:pPr algn="l"/>
            <a:r>
              <a:rPr lang="zh-CN" altLang="en-US" b="0" i="0" dirty="0">
                <a:solidFill>
                  <a:srgbClr val="333333"/>
                </a:solidFill>
                <a:effectLst/>
                <a:latin typeface="MicrosoftYaHei"/>
              </a:rPr>
              <a:t>而另一边，摩根大通作为青山控股大量空头头寸的最大交易对手，其在四月发布的第一季财报中显示，与镍相关业务出现了</a:t>
            </a:r>
            <a:r>
              <a:rPr lang="en-US" altLang="zh-CN" b="0" i="0" dirty="0">
                <a:solidFill>
                  <a:srgbClr val="333333"/>
                </a:solidFill>
                <a:effectLst/>
                <a:latin typeface="MicrosoftYaHei"/>
              </a:rPr>
              <a:t>1.2</a:t>
            </a:r>
            <a:r>
              <a:rPr lang="zh-CN" altLang="en-US" b="0" i="0" dirty="0">
                <a:solidFill>
                  <a:srgbClr val="333333"/>
                </a:solidFill>
                <a:effectLst/>
                <a:latin typeface="MicrosoftYaHei"/>
              </a:rPr>
              <a:t>亿美元的亏损。</a:t>
            </a:r>
          </a:p>
          <a:p>
            <a:endParaRPr kumimoji="1" lang="zh-CN" altLang="en-US" dirty="0"/>
          </a:p>
        </p:txBody>
      </p:sp>
      <p:sp>
        <p:nvSpPr>
          <p:cNvPr id="5" name="标题 1">
            <a:extLst>
              <a:ext uri="{FF2B5EF4-FFF2-40B4-BE49-F238E27FC236}">
                <a16:creationId xmlns:a16="http://schemas.microsoft.com/office/drawing/2014/main" id="{9E690BF3-03C4-BD20-824F-FF97BEAB37B9}"/>
              </a:ext>
            </a:extLst>
          </p:cNvPr>
          <p:cNvSpPr>
            <a:spLocks noGrp="1"/>
          </p:cNvSpPr>
          <p:nvPr>
            <p:ph type="title"/>
          </p:nvPr>
        </p:nvSpPr>
        <p:spPr/>
        <p:txBody>
          <a:bodyPr/>
          <a:lstStyle/>
          <a:p>
            <a:r>
              <a:rPr kumimoji="1" lang="zh-CN" altLang="en-US" dirty="0"/>
              <a:t>案例引入</a:t>
            </a:r>
            <a:r>
              <a:rPr kumimoji="1" lang="en-US" altLang="zh-CN" dirty="0"/>
              <a:t>3</a:t>
            </a:r>
            <a:r>
              <a:rPr kumimoji="1" lang="zh-CN" altLang="en-US" dirty="0"/>
              <a:t>：青山控股事件</a:t>
            </a:r>
          </a:p>
        </p:txBody>
      </p:sp>
    </p:spTree>
    <p:extLst>
      <p:ext uri="{BB962C8B-B14F-4D97-AF65-F5344CB8AC3E}">
        <p14:creationId xmlns:p14="http://schemas.microsoft.com/office/powerpoint/2010/main" val="180179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A67EE1B-1B11-C355-BBCA-EA88F1AC2698}"/>
              </a:ext>
            </a:extLst>
          </p:cNvPr>
          <p:cNvSpPr>
            <a:spLocks noGrp="1"/>
          </p:cNvSpPr>
          <p:nvPr>
            <p:ph type="sldNum" sz="quarter" idx="10"/>
          </p:nvPr>
        </p:nvSpPr>
        <p:spPr/>
        <p:txBody>
          <a:bodyPr/>
          <a:lstStyle/>
          <a:p>
            <a:fld id="{F56ABC50-C693-6145-8FE9-48A83A944B62}" type="slidenum">
              <a:rPr kumimoji="1" lang="zh-CN" altLang="en-US" smtClean="0"/>
              <a:pPr/>
              <a:t>22</a:t>
            </a:fld>
            <a:endParaRPr kumimoji="1" lang="zh-CN" altLang="en-US"/>
          </a:p>
        </p:txBody>
      </p:sp>
      <p:sp>
        <p:nvSpPr>
          <p:cNvPr id="4" name="内容占位符 3">
            <a:extLst>
              <a:ext uri="{FF2B5EF4-FFF2-40B4-BE49-F238E27FC236}">
                <a16:creationId xmlns:a16="http://schemas.microsoft.com/office/drawing/2014/main" id="{ED09DC55-67BD-FF11-A835-76AAA11124FD}"/>
              </a:ext>
            </a:extLst>
          </p:cNvPr>
          <p:cNvSpPr>
            <a:spLocks noGrp="1"/>
          </p:cNvSpPr>
          <p:nvPr>
            <p:ph sz="quarter" idx="11"/>
          </p:nvPr>
        </p:nvSpPr>
        <p:spPr/>
        <p:txBody>
          <a:bodyPr>
            <a:normAutofit/>
          </a:bodyPr>
          <a:lstStyle/>
          <a:p>
            <a:pPr algn="l"/>
            <a:r>
              <a:rPr lang="zh-CN" altLang="en-US" b="0" i="0" dirty="0">
                <a:solidFill>
                  <a:srgbClr val="333333"/>
                </a:solidFill>
                <a:effectLst/>
                <a:latin typeface="MicrosoftYaHei"/>
              </a:rPr>
              <a:t>六月初的港交所公告中称，旗下的</a:t>
            </a:r>
            <a:r>
              <a:rPr lang="en-US" altLang="zh-CN" b="0" i="0" dirty="0">
                <a:solidFill>
                  <a:srgbClr val="333333"/>
                </a:solidFill>
                <a:effectLst/>
                <a:latin typeface="MicrosoftYaHei"/>
              </a:rPr>
              <a:t>LME</a:t>
            </a:r>
            <a:r>
              <a:rPr lang="zh-CN" altLang="en-US" b="0" i="0" dirty="0">
                <a:solidFill>
                  <a:srgbClr val="333333"/>
                </a:solidFill>
                <a:effectLst/>
                <a:latin typeface="MicrosoftYaHei"/>
              </a:rPr>
              <a:t>和</a:t>
            </a:r>
            <a:r>
              <a:rPr lang="en-US" altLang="zh-CN" b="0" i="0" dirty="0" err="1">
                <a:solidFill>
                  <a:srgbClr val="333333"/>
                </a:solidFill>
                <a:effectLst/>
                <a:latin typeface="MicrosoftYaHei"/>
              </a:rPr>
              <a:t>LMEclear</a:t>
            </a:r>
            <a:r>
              <a:rPr lang="zh-CN" altLang="en-US" b="0" i="0" dirty="0">
                <a:solidFill>
                  <a:srgbClr val="333333"/>
                </a:solidFill>
                <a:effectLst/>
                <a:latin typeface="MicrosoftYaHei"/>
              </a:rPr>
              <a:t>（伦敦金属交易所清算）被美国知名对冲基金</a:t>
            </a:r>
            <a:r>
              <a:rPr lang="en-US" altLang="zh-CN" b="0" i="0" dirty="0">
                <a:solidFill>
                  <a:srgbClr val="333333"/>
                </a:solidFill>
                <a:effectLst/>
                <a:latin typeface="MicrosoftYaHei"/>
              </a:rPr>
              <a:t>Elliott Associates</a:t>
            </a:r>
            <a:r>
              <a:rPr lang="zh-CN" altLang="en-US" b="0" i="0" dirty="0">
                <a:solidFill>
                  <a:srgbClr val="333333"/>
                </a:solidFill>
                <a:effectLst/>
                <a:latin typeface="MicrosoftYaHei"/>
              </a:rPr>
              <a:t>索赔</a:t>
            </a:r>
            <a:r>
              <a:rPr lang="en-US" altLang="zh-CN" b="0" i="0" dirty="0">
                <a:solidFill>
                  <a:srgbClr val="333333"/>
                </a:solidFill>
                <a:effectLst/>
                <a:latin typeface="MicrosoftYaHei"/>
              </a:rPr>
              <a:t>4.56</a:t>
            </a:r>
            <a:r>
              <a:rPr lang="zh-CN" altLang="en-US" b="0" i="0" dirty="0">
                <a:solidFill>
                  <a:srgbClr val="333333"/>
                </a:solidFill>
                <a:effectLst/>
                <a:latin typeface="MicrosoftYaHei"/>
              </a:rPr>
              <a:t>亿美元（约</a:t>
            </a:r>
            <a:r>
              <a:rPr lang="en-US" altLang="zh-CN" b="0" i="0" dirty="0">
                <a:solidFill>
                  <a:srgbClr val="333333"/>
                </a:solidFill>
                <a:effectLst/>
                <a:latin typeface="MicrosoftYaHei"/>
              </a:rPr>
              <a:t>30.54</a:t>
            </a:r>
            <a:r>
              <a:rPr lang="zh-CN" altLang="en-US" b="0" i="0" dirty="0">
                <a:solidFill>
                  <a:srgbClr val="333333"/>
                </a:solidFill>
                <a:effectLst/>
                <a:latin typeface="MicrosoftYaHei"/>
              </a:rPr>
              <a:t>亿人民币），同时还被华尔街交易巨头、知名做市商</a:t>
            </a:r>
            <a:r>
              <a:rPr lang="en-US" altLang="zh-CN" b="0" i="0" dirty="0">
                <a:solidFill>
                  <a:srgbClr val="333333"/>
                </a:solidFill>
                <a:effectLst/>
                <a:latin typeface="MicrosoftYaHei"/>
              </a:rPr>
              <a:t>Jane Street</a:t>
            </a:r>
            <a:r>
              <a:rPr lang="zh-CN" altLang="en-US" b="0" i="0" dirty="0">
                <a:solidFill>
                  <a:srgbClr val="333333"/>
                </a:solidFill>
                <a:effectLst/>
                <a:latin typeface="MicrosoftYaHei"/>
              </a:rPr>
              <a:t>以“</a:t>
            </a:r>
            <a:r>
              <a:rPr lang="en-US" altLang="zh-CN" b="0" i="0" dirty="0">
                <a:solidFill>
                  <a:srgbClr val="333333"/>
                </a:solidFill>
                <a:effectLst/>
                <a:latin typeface="MicrosoftYaHei"/>
              </a:rPr>
              <a:t>LME</a:t>
            </a:r>
            <a:r>
              <a:rPr lang="zh-CN" altLang="en-US" b="0" i="0" dirty="0">
                <a:solidFill>
                  <a:srgbClr val="333333"/>
                </a:solidFill>
                <a:effectLst/>
                <a:latin typeface="MicrosoftYaHei"/>
              </a:rPr>
              <a:t>非法行为造成公司损失”的名头提起诉讼。</a:t>
            </a:r>
            <a:endParaRPr lang="en-US" altLang="zh-CN" b="0" i="0" dirty="0">
              <a:solidFill>
                <a:srgbClr val="333333"/>
              </a:solidFill>
              <a:effectLst/>
              <a:latin typeface="MicrosoftYaHei"/>
            </a:endParaRPr>
          </a:p>
          <a:p>
            <a:pPr algn="l"/>
            <a:r>
              <a:rPr lang="zh-CN" altLang="en-US" b="0" i="0" dirty="0">
                <a:solidFill>
                  <a:srgbClr val="333333"/>
                </a:solidFill>
                <a:effectLst/>
                <a:latin typeface="MicrosoftYaHei"/>
              </a:rPr>
              <a:t>对此，</a:t>
            </a:r>
            <a:r>
              <a:rPr lang="en-US" altLang="zh-CN" b="0" i="0" dirty="0">
                <a:solidFill>
                  <a:srgbClr val="333333"/>
                </a:solidFill>
                <a:effectLst/>
                <a:latin typeface="MicrosoftYaHei"/>
              </a:rPr>
              <a:t>LME</a:t>
            </a:r>
            <a:r>
              <a:rPr lang="zh-CN" altLang="en-US" b="0" i="0" dirty="0">
                <a:solidFill>
                  <a:srgbClr val="333333"/>
                </a:solidFill>
                <a:effectLst/>
                <a:latin typeface="MicrosoftYaHei"/>
              </a:rPr>
              <a:t>的态度依然很强硬：“当交易变得无序时，伦敦金属交易所必须采取行动保护整个市场。”</a:t>
            </a:r>
          </a:p>
          <a:p>
            <a:pPr algn="l"/>
            <a:endParaRPr lang="zh-CN" altLang="en-US" b="0" i="0" dirty="0">
              <a:solidFill>
                <a:srgbClr val="333333"/>
              </a:solidFill>
              <a:effectLst/>
              <a:latin typeface="MicrosoftYaHei"/>
            </a:endParaRPr>
          </a:p>
          <a:p>
            <a:endParaRPr kumimoji="1" lang="zh-CN" altLang="en-US" dirty="0"/>
          </a:p>
        </p:txBody>
      </p:sp>
      <p:sp>
        <p:nvSpPr>
          <p:cNvPr id="7" name="标题 1">
            <a:extLst>
              <a:ext uri="{FF2B5EF4-FFF2-40B4-BE49-F238E27FC236}">
                <a16:creationId xmlns:a16="http://schemas.microsoft.com/office/drawing/2014/main" id="{DA40AE3B-C237-4FEC-9110-2BD8691DE4C9}"/>
              </a:ext>
            </a:extLst>
          </p:cNvPr>
          <p:cNvSpPr>
            <a:spLocks noGrp="1"/>
          </p:cNvSpPr>
          <p:nvPr>
            <p:ph type="title"/>
          </p:nvPr>
        </p:nvSpPr>
        <p:spPr/>
        <p:txBody>
          <a:bodyPr>
            <a:normAutofit/>
          </a:bodyPr>
          <a:lstStyle/>
          <a:p>
            <a:r>
              <a:rPr kumimoji="1" lang="zh-CN" altLang="en-US" dirty="0"/>
              <a:t>案例引入</a:t>
            </a:r>
            <a:r>
              <a:rPr kumimoji="1" lang="en-US" altLang="zh-CN" dirty="0"/>
              <a:t>3</a:t>
            </a:r>
            <a:r>
              <a:rPr kumimoji="1" lang="zh-CN" altLang="en-US" dirty="0"/>
              <a:t>：青山控股事件（后续）</a:t>
            </a:r>
          </a:p>
        </p:txBody>
      </p:sp>
    </p:spTree>
    <p:extLst>
      <p:ext uri="{BB962C8B-B14F-4D97-AF65-F5344CB8AC3E}">
        <p14:creationId xmlns:p14="http://schemas.microsoft.com/office/powerpoint/2010/main" val="3165459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81ED0F-1900-8F9A-34A9-15C5C2E902ED}"/>
              </a:ext>
            </a:extLst>
          </p:cNvPr>
          <p:cNvSpPr>
            <a:spLocks noGrp="1"/>
          </p:cNvSpPr>
          <p:nvPr>
            <p:ph type="title"/>
          </p:nvPr>
        </p:nvSpPr>
        <p:spPr/>
        <p:txBody>
          <a:bodyPr/>
          <a:lstStyle/>
          <a:p>
            <a:r>
              <a:rPr kumimoji="1" lang="zh-CN" altLang="en-US" dirty="0"/>
              <a:t>案例引入</a:t>
            </a:r>
            <a:r>
              <a:rPr kumimoji="1" lang="en-US" altLang="zh-CN" dirty="0"/>
              <a:t>4</a:t>
            </a:r>
            <a:r>
              <a:rPr kumimoji="1" lang="zh-CN" altLang="en-US" dirty="0"/>
              <a:t>：中行原油宝事件</a:t>
            </a:r>
          </a:p>
        </p:txBody>
      </p:sp>
      <p:sp>
        <p:nvSpPr>
          <p:cNvPr id="3" name="灯片编号占位符 2">
            <a:extLst>
              <a:ext uri="{FF2B5EF4-FFF2-40B4-BE49-F238E27FC236}">
                <a16:creationId xmlns:a16="http://schemas.microsoft.com/office/drawing/2014/main" id="{8A1053BF-60A8-4ABA-07A3-909DA49892F0}"/>
              </a:ext>
            </a:extLst>
          </p:cNvPr>
          <p:cNvSpPr>
            <a:spLocks noGrp="1"/>
          </p:cNvSpPr>
          <p:nvPr>
            <p:ph type="sldNum" sz="quarter" idx="10"/>
          </p:nvPr>
        </p:nvSpPr>
        <p:spPr/>
        <p:txBody>
          <a:bodyPr/>
          <a:lstStyle/>
          <a:p>
            <a:fld id="{F56ABC50-C693-6145-8FE9-48A83A944B62}" type="slidenum">
              <a:rPr kumimoji="1" lang="zh-CN" altLang="en-US" smtClean="0"/>
              <a:pPr/>
              <a:t>23</a:t>
            </a:fld>
            <a:endParaRPr kumimoji="1" lang="zh-CN" altLang="en-US" dirty="0"/>
          </a:p>
        </p:txBody>
      </p:sp>
      <p:cxnSp>
        <p:nvCxnSpPr>
          <p:cNvPr id="5" name="直接箭头连接符 13">
            <a:extLst>
              <a:ext uri="{FF2B5EF4-FFF2-40B4-BE49-F238E27FC236}">
                <a16:creationId xmlns:a16="http://schemas.microsoft.com/office/drawing/2014/main" id="{EE2AAFBC-8AF2-91A6-79C5-A0B902F76F5D}"/>
              </a:ext>
            </a:extLst>
          </p:cNvPr>
          <p:cNvCxnSpPr>
            <a:cxnSpLocks/>
          </p:cNvCxnSpPr>
          <p:nvPr/>
        </p:nvCxnSpPr>
        <p:spPr>
          <a:xfrm>
            <a:off x="3576221" y="1116229"/>
            <a:ext cx="0" cy="5457371"/>
          </a:xfrm>
          <a:prstGeom prst="straightConnector1">
            <a:avLst/>
          </a:prstGeom>
          <a:noFill/>
          <a:ln w="25400" cap="flat">
            <a:solidFill>
              <a:srgbClr val="698D96"/>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 name="文本框 26">
            <a:extLst>
              <a:ext uri="{FF2B5EF4-FFF2-40B4-BE49-F238E27FC236}">
                <a16:creationId xmlns:a16="http://schemas.microsoft.com/office/drawing/2014/main" id="{B42D8918-3651-78E0-73D0-401BE4C4D0D9}"/>
              </a:ext>
            </a:extLst>
          </p:cNvPr>
          <p:cNvSpPr txBox="1"/>
          <p:nvPr/>
        </p:nvSpPr>
        <p:spPr>
          <a:xfrm>
            <a:off x="9925264" y="3273849"/>
            <a:ext cx="1305672" cy="527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hangingPunct="0">
              <a:lnSpc>
                <a:spcPct val="110000"/>
              </a:lnSpc>
              <a:defRPr/>
            </a:pPr>
            <a:r>
              <a:rPr lang="zh-CN" altLang="en-US" sz="2800" b="1" kern="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sym typeface="Arial"/>
              </a:rPr>
              <a:t>教训？</a:t>
            </a:r>
          </a:p>
        </p:txBody>
      </p:sp>
      <p:grpSp>
        <p:nvGrpSpPr>
          <p:cNvPr id="6" name="组合 5">
            <a:extLst>
              <a:ext uri="{FF2B5EF4-FFF2-40B4-BE49-F238E27FC236}">
                <a16:creationId xmlns:a16="http://schemas.microsoft.com/office/drawing/2014/main" id="{F9BAAD05-F021-79D1-1E9D-BCE96493FFF6}"/>
              </a:ext>
            </a:extLst>
          </p:cNvPr>
          <p:cNvGrpSpPr/>
          <p:nvPr/>
        </p:nvGrpSpPr>
        <p:grpSpPr>
          <a:xfrm>
            <a:off x="1865351" y="1217936"/>
            <a:ext cx="7386029" cy="680058"/>
            <a:chOff x="1865351" y="1217936"/>
            <a:chExt cx="7386029" cy="680058"/>
          </a:xfrm>
        </p:grpSpPr>
        <p:sp>
          <p:nvSpPr>
            <p:cNvPr id="13" name="文本框 12">
              <a:extLst>
                <a:ext uri="{FF2B5EF4-FFF2-40B4-BE49-F238E27FC236}">
                  <a16:creationId xmlns:a16="http://schemas.microsoft.com/office/drawing/2014/main" id="{1D79F6E9-C3AE-9D2A-2A1D-955E86D9646C}"/>
                </a:ext>
              </a:extLst>
            </p:cNvPr>
            <p:cNvSpPr txBox="1"/>
            <p:nvPr/>
          </p:nvSpPr>
          <p:spPr>
            <a:xfrm>
              <a:off x="3753088" y="1217936"/>
              <a:ext cx="5498292" cy="6800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hangingPunct="0">
                <a:lnSpc>
                  <a:spcPct val="110000"/>
                </a:lnSpc>
                <a:defRPr/>
              </a:pPr>
              <a:r>
                <a:rPr lang="zh-CN" altLang="en-US" kern="0" dirty="0">
                  <a:latin typeface="Times New Roman" panose="02020603050405020304" pitchFamily="18" charset="0"/>
                  <a:ea typeface="SimSun" panose="02010600030101010101" pitchFamily="2" charset="-122"/>
                  <a:cs typeface="Times New Roman" panose="02020603050405020304" pitchFamily="18" charset="0"/>
                  <a:sym typeface="Arial"/>
                </a:rPr>
                <a:t>库欣（荒凉的小县城，从</a:t>
              </a:r>
              <a:r>
                <a:rPr lang="en-US" altLang="zh-CN" kern="0" dirty="0">
                  <a:latin typeface="Times New Roman" panose="02020603050405020304" pitchFamily="18" charset="0"/>
                  <a:ea typeface="SimSun" panose="02010600030101010101" pitchFamily="2" charset="-122"/>
                  <a:cs typeface="Times New Roman" panose="02020603050405020304" pitchFamily="18" charset="0"/>
                  <a:sym typeface="Arial"/>
                </a:rPr>
                <a:t>1983</a:t>
              </a:r>
              <a:r>
                <a:rPr lang="zh-CN" altLang="en-US" kern="0" dirty="0">
                  <a:latin typeface="Times New Roman" panose="02020603050405020304" pitchFamily="18" charset="0"/>
                  <a:ea typeface="SimSun" panose="02010600030101010101" pitchFamily="2" charset="-122"/>
                  <a:cs typeface="Times New Roman" panose="02020603050405020304" pitchFamily="18" charset="0"/>
                  <a:sym typeface="Arial"/>
                </a:rPr>
                <a:t>年起成为原油期货主要的交割地）成为美国</a:t>
              </a:r>
              <a:r>
                <a:rPr lang="en-US" altLang="zh-CN" kern="0" dirty="0">
                  <a:latin typeface="Times New Roman" panose="02020603050405020304" pitchFamily="18" charset="0"/>
                  <a:ea typeface="SimSun" panose="02010600030101010101" pitchFamily="2" charset="-122"/>
                  <a:cs typeface="Times New Roman" panose="02020603050405020304" pitchFamily="18" charset="0"/>
                  <a:sym typeface="Arial"/>
                </a:rPr>
                <a:t>WTI</a:t>
              </a:r>
              <a:r>
                <a:rPr lang="zh-CN" altLang="en-US" kern="0" dirty="0">
                  <a:latin typeface="Times New Roman" panose="02020603050405020304" pitchFamily="18" charset="0"/>
                  <a:ea typeface="SimSun" panose="02010600030101010101" pitchFamily="2" charset="-122"/>
                  <a:cs typeface="Times New Roman" panose="02020603050405020304" pitchFamily="18" charset="0"/>
                  <a:sym typeface="Arial"/>
                </a:rPr>
                <a:t>原油期货合约交割地</a:t>
              </a:r>
            </a:p>
          </p:txBody>
        </p:sp>
        <p:sp>
          <p:nvSpPr>
            <p:cNvPr id="14" name="文本框 13">
              <a:extLst>
                <a:ext uri="{FF2B5EF4-FFF2-40B4-BE49-F238E27FC236}">
                  <a16:creationId xmlns:a16="http://schemas.microsoft.com/office/drawing/2014/main" id="{98828CF3-70BB-36AB-CA48-4390BC7CB8B6}"/>
                </a:ext>
              </a:extLst>
            </p:cNvPr>
            <p:cNvSpPr txBox="1"/>
            <p:nvPr/>
          </p:nvSpPr>
          <p:spPr>
            <a:xfrm>
              <a:off x="1865351" y="1353654"/>
              <a:ext cx="1340859" cy="408623"/>
            </a:xfrm>
            <a:prstGeom prst="roundRect">
              <a:avLst/>
            </a:prstGeom>
            <a:solidFill>
              <a:srgbClr val="698D96"/>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wrap="square" rtlCol="0">
              <a:spAutoFit/>
            </a:bodyPr>
            <a:lstStyle/>
            <a:p>
              <a:pPr algn="r" hangingPunct="0">
                <a:defRPr/>
              </a:pPr>
              <a:r>
                <a:rPr lang="en-US" altLang="zh-CN" kern="0"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Arial"/>
                </a:rPr>
                <a:t>1983</a:t>
              </a:r>
              <a:endParaRPr lang="zh-CN" altLang="en-US" kern="0"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Arial"/>
              </a:endParaRPr>
            </a:p>
          </p:txBody>
        </p:sp>
        <p:sp>
          <p:nvSpPr>
            <p:cNvPr id="4" name="椭圆 3">
              <a:extLst>
                <a:ext uri="{FF2B5EF4-FFF2-40B4-BE49-F238E27FC236}">
                  <a16:creationId xmlns:a16="http://schemas.microsoft.com/office/drawing/2014/main" id="{A43EBE7C-621D-2D91-0F0E-5C3A39B6A61A}"/>
                </a:ext>
              </a:extLst>
            </p:cNvPr>
            <p:cNvSpPr/>
            <p:nvPr/>
          </p:nvSpPr>
          <p:spPr>
            <a:xfrm>
              <a:off x="3484336" y="1467177"/>
              <a:ext cx="183770" cy="181576"/>
            </a:xfrm>
            <a:prstGeom prst="ellipse">
              <a:avLst/>
            </a:prstGeom>
            <a:solidFill>
              <a:srgbClr val="90C1CD"/>
            </a:solidFill>
            <a:ln w="12700" cap="flat">
              <a:no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defRPr/>
              </a:pPr>
              <a:endParaRPr lang="zh-CN" altLang="en-US" sz="2400" kern="0">
                <a:solidFill>
                  <a:srgbClr val="000000"/>
                </a:solidFill>
                <a:latin typeface="Arial"/>
                <a:ea typeface="微软雅黑"/>
                <a:cs typeface="+mj-cs"/>
                <a:sym typeface="Arial"/>
              </a:endParaRPr>
            </a:p>
          </p:txBody>
        </p:sp>
      </p:grpSp>
      <p:grpSp>
        <p:nvGrpSpPr>
          <p:cNvPr id="7" name="组合 6">
            <a:extLst>
              <a:ext uri="{FF2B5EF4-FFF2-40B4-BE49-F238E27FC236}">
                <a16:creationId xmlns:a16="http://schemas.microsoft.com/office/drawing/2014/main" id="{4EFFEE59-4420-63C5-5679-5B45DD87395B}"/>
              </a:ext>
            </a:extLst>
          </p:cNvPr>
          <p:cNvGrpSpPr/>
          <p:nvPr/>
        </p:nvGrpSpPr>
        <p:grpSpPr>
          <a:xfrm>
            <a:off x="1865351" y="2131267"/>
            <a:ext cx="7386033" cy="646331"/>
            <a:chOff x="1865351" y="2052883"/>
            <a:chExt cx="7386033" cy="646331"/>
          </a:xfrm>
        </p:grpSpPr>
        <p:sp>
          <p:nvSpPr>
            <p:cNvPr id="15" name="文本框 14">
              <a:extLst>
                <a:ext uri="{FF2B5EF4-FFF2-40B4-BE49-F238E27FC236}">
                  <a16:creationId xmlns:a16="http://schemas.microsoft.com/office/drawing/2014/main" id="{46FAAD6C-DD8F-1B31-BE0A-7216099B7445}"/>
                </a:ext>
              </a:extLst>
            </p:cNvPr>
            <p:cNvSpPr txBox="1"/>
            <p:nvPr/>
          </p:nvSpPr>
          <p:spPr>
            <a:xfrm>
              <a:off x="3753089" y="2052883"/>
              <a:ext cx="549829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hangingPunct="0">
                <a:defRPr/>
              </a:pPr>
              <a:r>
                <a:rPr lang="zh-CN" altLang="en-US" kern="0" dirty="0">
                  <a:latin typeface="Times New Roman" panose="02020603050405020304" pitchFamily="18" charset="0"/>
                  <a:ea typeface="SimSun" panose="02010600030101010101" pitchFamily="2" charset="-122"/>
                  <a:cs typeface="Times New Roman" panose="02020603050405020304" pitchFamily="18" charset="0"/>
                  <a:sym typeface="Arial"/>
                </a:rPr>
                <a:t>中行推出原油宝，挂钩境外原油期货，</a:t>
              </a:r>
              <a:r>
                <a:rPr lang="en-US" altLang="zh-CN" kern="0" dirty="0">
                  <a:latin typeface="Times New Roman" panose="02020603050405020304" pitchFamily="18" charset="0"/>
                  <a:ea typeface="SimSun" panose="02010600030101010101" pitchFamily="2" charset="-122"/>
                  <a:cs typeface="Times New Roman" panose="02020603050405020304" pitchFamily="18" charset="0"/>
                  <a:sym typeface="Arial"/>
                </a:rPr>
                <a:t>100%</a:t>
              </a:r>
              <a:r>
                <a:rPr lang="zh-CN" altLang="en-US" kern="0" dirty="0">
                  <a:latin typeface="Times New Roman" panose="02020603050405020304" pitchFamily="18" charset="0"/>
                  <a:ea typeface="SimSun" panose="02010600030101010101" pitchFamily="2" charset="-122"/>
                  <a:cs typeface="Times New Roman" panose="02020603050405020304" pitchFamily="18" charset="0"/>
                  <a:sym typeface="Arial"/>
                </a:rPr>
                <a:t>保证金，多方大于空方</a:t>
              </a:r>
            </a:p>
          </p:txBody>
        </p:sp>
        <p:sp>
          <p:nvSpPr>
            <p:cNvPr id="16" name="文本框 15">
              <a:extLst>
                <a:ext uri="{FF2B5EF4-FFF2-40B4-BE49-F238E27FC236}">
                  <a16:creationId xmlns:a16="http://schemas.microsoft.com/office/drawing/2014/main" id="{1CA3DD1E-8047-10C0-2A52-CF3C624D8D6B}"/>
                </a:ext>
              </a:extLst>
            </p:cNvPr>
            <p:cNvSpPr txBox="1"/>
            <p:nvPr/>
          </p:nvSpPr>
          <p:spPr>
            <a:xfrm>
              <a:off x="1865351" y="2171737"/>
              <a:ext cx="1340859" cy="408623"/>
            </a:xfrm>
            <a:prstGeom prst="roundRect">
              <a:avLst/>
            </a:prstGeom>
            <a:solidFill>
              <a:srgbClr val="698D96"/>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wrap="square" rtlCol="0">
              <a:spAutoFit/>
            </a:bodyPr>
            <a:lstStyle/>
            <a:p>
              <a:pPr algn="r" hangingPunct="0">
                <a:defRPr/>
              </a:pPr>
              <a:r>
                <a:rPr lang="en-US" altLang="zh-CN" kern="0"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Arial"/>
                </a:rPr>
                <a:t>2018.1</a:t>
              </a:r>
              <a:endParaRPr lang="zh-CN" altLang="en-US" kern="0"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Arial"/>
              </a:endParaRPr>
            </a:p>
          </p:txBody>
        </p:sp>
        <p:sp>
          <p:nvSpPr>
            <p:cNvPr id="28" name="椭圆 27">
              <a:extLst>
                <a:ext uri="{FF2B5EF4-FFF2-40B4-BE49-F238E27FC236}">
                  <a16:creationId xmlns:a16="http://schemas.microsoft.com/office/drawing/2014/main" id="{640CEA4E-C327-F40A-5163-4AED4EC5ACA2}"/>
                </a:ext>
              </a:extLst>
            </p:cNvPr>
            <p:cNvSpPr/>
            <p:nvPr/>
          </p:nvSpPr>
          <p:spPr>
            <a:xfrm>
              <a:off x="3484336" y="2285260"/>
              <a:ext cx="183770" cy="181576"/>
            </a:xfrm>
            <a:prstGeom prst="ellipse">
              <a:avLst/>
            </a:prstGeom>
            <a:solidFill>
              <a:srgbClr val="90C1CD"/>
            </a:solidFill>
            <a:ln w="12700" cap="flat">
              <a:no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defRPr/>
              </a:pPr>
              <a:endParaRPr lang="zh-CN" altLang="en-US" sz="2400" kern="0">
                <a:solidFill>
                  <a:srgbClr val="000000"/>
                </a:solidFill>
                <a:latin typeface="Arial"/>
                <a:ea typeface="微软雅黑"/>
                <a:cs typeface="+mj-cs"/>
                <a:sym typeface="Arial"/>
              </a:endParaRPr>
            </a:p>
          </p:txBody>
        </p:sp>
      </p:grpSp>
      <p:grpSp>
        <p:nvGrpSpPr>
          <p:cNvPr id="8" name="组合 7">
            <a:extLst>
              <a:ext uri="{FF2B5EF4-FFF2-40B4-BE49-F238E27FC236}">
                <a16:creationId xmlns:a16="http://schemas.microsoft.com/office/drawing/2014/main" id="{34BD66C8-FDDE-A2BC-5866-05450E0B9B83}"/>
              </a:ext>
            </a:extLst>
          </p:cNvPr>
          <p:cNvGrpSpPr/>
          <p:nvPr/>
        </p:nvGrpSpPr>
        <p:grpSpPr>
          <a:xfrm>
            <a:off x="1865351" y="3010871"/>
            <a:ext cx="7501069" cy="408623"/>
            <a:chOff x="1865351" y="2907893"/>
            <a:chExt cx="7501069" cy="408623"/>
          </a:xfrm>
        </p:grpSpPr>
        <p:sp>
          <p:nvSpPr>
            <p:cNvPr id="17" name="文本框 16">
              <a:extLst>
                <a:ext uri="{FF2B5EF4-FFF2-40B4-BE49-F238E27FC236}">
                  <a16:creationId xmlns:a16="http://schemas.microsoft.com/office/drawing/2014/main" id="{0B7715CF-83C0-74A7-9869-74DBCDA911C9}"/>
                </a:ext>
              </a:extLst>
            </p:cNvPr>
            <p:cNvSpPr txBox="1"/>
            <p:nvPr/>
          </p:nvSpPr>
          <p:spPr>
            <a:xfrm>
              <a:off x="3744526" y="2926159"/>
              <a:ext cx="5621894" cy="37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hangingPunct="0">
                <a:lnSpc>
                  <a:spcPct val="110000"/>
                </a:lnSpc>
                <a:defRPr/>
              </a:pPr>
              <a:r>
                <a:rPr lang="en-US" altLang="zh-CN" kern="0" dirty="0">
                  <a:latin typeface="Times New Roman" panose="02020603050405020304" pitchFamily="18" charset="0"/>
                  <a:ea typeface="SimSun" panose="02010600030101010101" pitchFamily="2" charset="-122"/>
                  <a:cs typeface="Times New Roman" panose="02020603050405020304" pitchFamily="18" charset="0"/>
                  <a:sym typeface="Arial"/>
                </a:rPr>
                <a:t>CME</a:t>
              </a:r>
              <a:r>
                <a:rPr lang="zh-CN" altLang="en-US" kern="0" dirty="0">
                  <a:latin typeface="Times New Roman" panose="02020603050405020304" pitchFamily="18" charset="0"/>
                  <a:ea typeface="SimSun" panose="02010600030101010101" pitchFamily="2" charset="-122"/>
                  <a:cs typeface="Times New Roman" panose="02020603050405020304" pitchFamily="18" charset="0"/>
                  <a:sym typeface="Arial"/>
                </a:rPr>
                <a:t>芝加哥交易所修改规则：</a:t>
              </a:r>
              <a:r>
                <a:rPr lang="zh-CN" altLang="en-US" kern="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Arial"/>
                </a:rPr>
                <a:t>允许负油价</a:t>
              </a:r>
              <a:r>
                <a:rPr lang="zh-CN" altLang="en-US" kern="0" dirty="0">
                  <a:latin typeface="Times New Roman" panose="02020603050405020304" pitchFamily="18" charset="0"/>
                  <a:ea typeface="SimSun" panose="02010600030101010101" pitchFamily="2" charset="-122"/>
                  <a:cs typeface="Times New Roman" panose="02020603050405020304" pitchFamily="18" charset="0"/>
                  <a:sym typeface="Arial"/>
                </a:rPr>
                <a:t>、无限追索</a:t>
              </a:r>
            </a:p>
          </p:txBody>
        </p:sp>
        <p:sp>
          <p:nvSpPr>
            <p:cNvPr id="18" name="文本框 17">
              <a:extLst>
                <a:ext uri="{FF2B5EF4-FFF2-40B4-BE49-F238E27FC236}">
                  <a16:creationId xmlns:a16="http://schemas.microsoft.com/office/drawing/2014/main" id="{971DB16D-B70C-F5C7-9E9E-39A1577B42B8}"/>
                </a:ext>
              </a:extLst>
            </p:cNvPr>
            <p:cNvSpPr txBox="1"/>
            <p:nvPr/>
          </p:nvSpPr>
          <p:spPr>
            <a:xfrm>
              <a:off x="1865351" y="2907893"/>
              <a:ext cx="1340859" cy="408623"/>
            </a:xfrm>
            <a:prstGeom prst="roundRect">
              <a:avLst/>
            </a:prstGeom>
            <a:solidFill>
              <a:srgbClr val="698D96"/>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wrap="square" rtlCol="0">
              <a:spAutoFit/>
            </a:bodyPr>
            <a:lstStyle/>
            <a:p>
              <a:pPr algn="r" hangingPunct="0">
                <a:defRPr/>
              </a:pPr>
              <a:r>
                <a:rPr lang="en-US" altLang="zh-CN" kern="0"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Arial"/>
                </a:rPr>
                <a:t>2020.4.15</a:t>
              </a:r>
              <a:endParaRPr lang="zh-CN" altLang="en-US" kern="0"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Arial"/>
              </a:endParaRPr>
            </a:p>
          </p:txBody>
        </p:sp>
        <p:sp>
          <p:nvSpPr>
            <p:cNvPr id="29" name="椭圆 28">
              <a:extLst>
                <a:ext uri="{FF2B5EF4-FFF2-40B4-BE49-F238E27FC236}">
                  <a16:creationId xmlns:a16="http://schemas.microsoft.com/office/drawing/2014/main" id="{924E4936-52F9-7F61-D9FD-7F5F08828120}"/>
                </a:ext>
              </a:extLst>
            </p:cNvPr>
            <p:cNvSpPr/>
            <p:nvPr/>
          </p:nvSpPr>
          <p:spPr>
            <a:xfrm>
              <a:off x="3484336" y="3021416"/>
              <a:ext cx="183770" cy="181576"/>
            </a:xfrm>
            <a:prstGeom prst="ellipse">
              <a:avLst/>
            </a:prstGeom>
            <a:solidFill>
              <a:srgbClr val="90C1CD"/>
            </a:solidFill>
            <a:ln w="12700" cap="flat">
              <a:no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defRPr/>
              </a:pPr>
              <a:endParaRPr lang="zh-CN" altLang="en-US" sz="2400" kern="0" dirty="0">
                <a:solidFill>
                  <a:srgbClr val="000000"/>
                </a:solidFill>
                <a:latin typeface="Arial"/>
                <a:ea typeface="微软雅黑"/>
                <a:cs typeface="+mj-cs"/>
                <a:sym typeface="Arial"/>
              </a:endParaRPr>
            </a:p>
          </p:txBody>
        </p:sp>
      </p:grpSp>
      <p:grpSp>
        <p:nvGrpSpPr>
          <p:cNvPr id="9" name="组合 8">
            <a:extLst>
              <a:ext uri="{FF2B5EF4-FFF2-40B4-BE49-F238E27FC236}">
                <a16:creationId xmlns:a16="http://schemas.microsoft.com/office/drawing/2014/main" id="{FBA0DEB8-2038-7D96-360E-87E416220D50}"/>
              </a:ext>
            </a:extLst>
          </p:cNvPr>
          <p:cNvGrpSpPr/>
          <p:nvPr/>
        </p:nvGrpSpPr>
        <p:grpSpPr>
          <a:xfrm>
            <a:off x="1865351" y="3652767"/>
            <a:ext cx="7386036" cy="408623"/>
            <a:chOff x="1865351" y="3612016"/>
            <a:chExt cx="7386036" cy="408623"/>
          </a:xfrm>
        </p:grpSpPr>
        <p:sp>
          <p:nvSpPr>
            <p:cNvPr id="19" name="文本框 18">
              <a:extLst>
                <a:ext uri="{FF2B5EF4-FFF2-40B4-BE49-F238E27FC236}">
                  <a16:creationId xmlns:a16="http://schemas.microsoft.com/office/drawing/2014/main" id="{5C47FC2B-ADF3-658D-2DF0-EA99710022AC}"/>
                </a:ext>
              </a:extLst>
            </p:cNvPr>
            <p:cNvSpPr txBox="1"/>
            <p:nvPr/>
          </p:nvSpPr>
          <p:spPr>
            <a:xfrm>
              <a:off x="3753088" y="3630282"/>
              <a:ext cx="5498299" cy="37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hangingPunct="0">
                <a:lnSpc>
                  <a:spcPct val="110000"/>
                </a:lnSpc>
                <a:defRPr/>
              </a:pPr>
              <a:r>
                <a:rPr lang="zh-CN" altLang="en-US" kern="0" dirty="0">
                  <a:latin typeface="Times New Roman" panose="02020603050405020304" pitchFamily="18" charset="0"/>
                  <a:ea typeface="SimSun" panose="02010600030101010101" pitchFamily="2" charset="-122"/>
                  <a:cs typeface="Times New Roman" panose="02020603050405020304" pitchFamily="18" charset="0"/>
                  <a:sym typeface="Arial"/>
                </a:rPr>
                <a:t>工行与建行进行</a:t>
              </a:r>
              <a:r>
                <a:rPr lang="zh-CN" altLang="en-US" kern="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Arial"/>
                </a:rPr>
                <a:t>移仓</a:t>
              </a:r>
              <a:r>
                <a:rPr lang="zh-CN" altLang="en-US" kern="0" dirty="0">
                  <a:latin typeface="Times New Roman" panose="02020603050405020304" pitchFamily="18" charset="0"/>
                  <a:ea typeface="SimSun" panose="02010600030101010101" pitchFamily="2" charset="-122"/>
                  <a:cs typeface="Times New Roman" panose="02020603050405020304" pitchFamily="18" charset="0"/>
                  <a:sym typeface="Arial"/>
                </a:rPr>
                <a:t>操作，但中行没有移仓 </a:t>
              </a:r>
            </a:p>
          </p:txBody>
        </p:sp>
        <p:sp>
          <p:nvSpPr>
            <p:cNvPr id="20" name="文本框 19">
              <a:extLst>
                <a:ext uri="{FF2B5EF4-FFF2-40B4-BE49-F238E27FC236}">
                  <a16:creationId xmlns:a16="http://schemas.microsoft.com/office/drawing/2014/main" id="{E02046ED-82EE-C1CC-2354-DAA6118D9EEA}"/>
                </a:ext>
              </a:extLst>
            </p:cNvPr>
            <p:cNvSpPr txBox="1"/>
            <p:nvPr/>
          </p:nvSpPr>
          <p:spPr>
            <a:xfrm>
              <a:off x="1865351" y="3612016"/>
              <a:ext cx="1340859" cy="408623"/>
            </a:xfrm>
            <a:prstGeom prst="roundRect">
              <a:avLst/>
            </a:prstGeom>
            <a:solidFill>
              <a:srgbClr val="698D96"/>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wrap="square" rtlCol="0">
              <a:spAutoFit/>
            </a:bodyPr>
            <a:lstStyle/>
            <a:p>
              <a:pPr algn="r" hangingPunct="0">
                <a:defRPr/>
              </a:pPr>
              <a:r>
                <a:rPr lang="en-US" altLang="zh-CN" kern="0"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Arial"/>
                </a:rPr>
                <a:t>4.16</a:t>
              </a:r>
              <a:endParaRPr lang="zh-CN" altLang="en-US" kern="0"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Arial"/>
              </a:endParaRPr>
            </a:p>
          </p:txBody>
        </p:sp>
        <p:sp>
          <p:nvSpPr>
            <p:cNvPr id="30" name="椭圆 29">
              <a:extLst>
                <a:ext uri="{FF2B5EF4-FFF2-40B4-BE49-F238E27FC236}">
                  <a16:creationId xmlns:a16="http://schemas.microsoft.com/office/drawing/2014/main" id="{5345A903-DD99-AA93-E1B6-D19E5830210B}"/>
                </a:ext>
              </a:extLst>
            </p:cNvPr>
            <p:cNvSpPr/>
            <p:nvPr/>
          </p:nvSpPr>
          <p:spPr>
            <a:xfrm>
              <a:off x="3484336" y="3725539"/>
              <a:ext cx="183770" cy="181576"/>
            </a:xfrm>
            <a:prstGeom prst="ellipse">
              <a:avLst/>
            </a:prstGeom>
            <a:solidFill>
              <a:srgbClr val="90C1CD"/>
            </a:solidFill>
            <a:ln w="12700" cap="flat">
              <a:no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defRPr/>
              </a:pPr>
              <a:endParaRPr lang="zh-CN" altLang="en-US" sz="2400" kern="0" dirty="0">
                <a:solidFill>
                  <a:srgbClr val="000000"/>
                </a:solidFill>
                <a:latin typeface="Arial"/>
                <a:ea typeface="微软雅黑"/>
                <a:cs typeface="+mj-cs"/>
                <a:sym typeface="Arial"/>
              </a:endParaRPr>
            </a:p>
          </p:txBody>
        </p:sp>
      </p:grpSp>
      <p:grpSp>
        <p:nvGrpSpPr>
          <p:cNvPr id="10" name="组合 9">
            <a:extLst>
              <a:ext uri="{FF2B5EF4-FFF2-40B4-BE49-F238E27FC236}">
                <a16:creationId xmlns:a16="http://schemas.microsoft.com/office/drawing/2014/main" id="{0B5050B2-F0AE-9012-DC60-165D6D4F3BA8}"/>
              </a:ext>
            </a:extLst>
          </p:cNvPr>
          <p:cNvGrpSpPr/>
          <p:nvPr/>
        </p:nvGrpSpPr>
        <p:grpSpPr>
          <a:xfrm>
            <a:off x="1865351" y="4171597"/>
            <a:ext cx="7289936" cy="646331"/>
            <a:chOff x="1865351" y="4086968"/>
            <a:chExt cx="7289936" cy="646331"/>
          </a:xfrm>
        </p:grpSpPr>
        <p:sp>
          <p:nvSpPr>
            <p:cNvPr id="21" name="文本框 20">
              <a:extLst>
                <a:ext uri="{FF2B5EF4-FFF2-40B4-BE49-F238E27FC236}">
                  <a16:creationId xmlns:a16="http://schemas.microsoft.com/office/drawing/2014/main" id="{0A5C7882-F333-6D2F-CC41-746D6E4CC0B6}"/>
                </a:ext>
              </a:extLst>
            </p:cNvPr>
            <p:cNvSpPr txBox="1"/>
            <p:nvPr/>
          </p:nvSpPr>
          <p:spPr>
            <a:xfrm>
              <a:off x="3753088" y="4086968"/>
              <a:ext cx="540219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hangingPunct="0">
                <a:defRPr/>
              </a:pPr>
              <a:r>
                <a:rPr lang="zh-CN" altLang="en-US" kern="0" dirty="0">
                  <a:latin typeface="Times New Roman" panose="02020603050405020304" pitchFamily="18" charset="0"/>
                  <a:ea typeface="SimSun" panose="02010600030101010101" pitchFamily="2" charset="-122"/>
                  <a:cs typeface="Times New Roman" panose="02020603050405020304" pitchFamily="18" charset="0"/>
                  <a:sym typeface="Arial"/>
                </a:rPr>
                <a:t>中行关闭交易、投资者无法主动平仓止损，中行也未帮客户平仓</a:t>
              </a:r>
            </a:p>
          </p:txBody>
        </p:sp>
        <p:sp>
          <p:nvSpPr>
            <p:cNvPr id="22" name="文本框 21">
              <a:extLst>
                <a:ext uri="{FF2B5EF4-FFF2-40B4-BE49-F238E27FC236}">
                  <a16:creationId xmlns:a16="http://schemas.microsoft.com/office/drawing/2014/main" id="{6B7F5029-159D-A38A-9E33-E159DDD5FBD3}"/>
                </a:ext>
              </a:extLst>
            </p:cNvPr>
            <p:cNvSpPr txBox="1"/>
            <p:nvPr/>
          </p:nvSpPr>
          <p:spPr>
            <a:xfrm>
              <a:off x="1865351" y="4210034"/>
              <a:ext cx="1340859" cy="408623"/>
            </a:xfrm>
            <a:prstGeom prst="roundRect">
              <a:avLst/>
            </a:prstGeom>
            <a:solidFill>
              <a:srgbClr val="698D96"/>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wrap="square" rtlCol="0">
              <a:spAutoFit/>
            </a:bodyPr>
            <a:lstStyle/>
            <a:p>
              <a:pPr algn="r" hangingPunct="0">
                <a:defRPr/>
              </a:pPr>
              <a:r>
                <a:rPr lang="en-US" altLang="zh-CN" kern="0"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Arial"/>
                </a:rPr>
                <a:t>4.20 22:00</a:t>
              </a:r>
              <a:endParaRPr lang="zh-CN" altLang="en-US" kern="0"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Arial"/>
              </a:endParaRPr>
            </a:p>
          </p:txBody>
        </p:sp>
        <p:sp>
          <p:nvSpPr>
            <p:cNvPr id="31" name="椭圆 30">
              <a:extLst>
                <a:ext uri="{FF2B5EF4-FFF2-40B4-BE49-F238E27FC236}">
                  <a16:creationId xmlns:a16="http://schemas.microsoft.com/office/drawing/2014/main" id="{6BCFE08E-A897-BF60-9618-68091DFAF99D}"/>
                </a:ext>
              </a:extLst>
            </p:cNvPr>
            <p:cNvSpPr/>
            <p:nvPr/>
          </p:nvSpPr>
          <p:spPr>
            <a:xfrm>
              <a:off x="3484336" y="4323557"/>
              <a:ext cx="183770" cy="181576"/>
            </a:xfrm>
            <a:prstGeom prst="ellipse">
              <a:avLst/>
            </a:prstGeom>
            <a:solidFill>
              <a:srgbClr val="90C1CD"/>
            </a:solidFill>
            <a:ln w="12700" cap="flat">
              <a:no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defRPr/>
              </a:pPr>
              <a:endParaRPr lang="zh-CN" altLang="en-US" sz="2400" kern="0" dirty="0">
                <a:solidFill>
                  <a:srgbClr val="000000"/>
                </a:solidFill>
                <a:latin typeface="Arial"/>
                <a:ea typeface="微软雅黑"/>
                <a:cs typeface="+mj-cs"/>
                <a:sym typeface="Arial"/>
              </a:endParaRPr>
            </a:p>
          </p:txBody>
        </p:sp>
      </p:grpSp>
      <p:grpSp>
        <p:nvGrpSpPr>
          <p:cNvPr id="11" name="组合 10">
            <a:extLst>
              <a:ext uri="{FF2B5EF4-FFF2-40B4-BE49-F238E27FC236}">
                <a16:creationId xmlns:a16="http://schemas.microsoft.com/office/drawing/2014/main" id="{C3BB7D67-D1C5-6126-466E-08868CA338E4}"/>
              </a:ext>
            </a:extLst>
          </p:cNvPr>
          <p:cNvGrpSpPr/>
          <p:nvPr/>
        </p:nvGrpSpPr>
        <p:grpSpPr>
          <a:xfrm>
            <a:off x="1865351" y="4936559"/>
            <a:ext cx="7386036" cy="646331"/>
            <a:chOff x="1865351" y="4835456"/>
            <a:chExt cx="7386036" cy="646331"/>
          </a:xfrm>
        </p:grpSpPr>
        <p:sp>
          <p:nvSpPr>
            <p:cNvPr id="23" name="文本框 22">
              <a:extLst>
                <a:ext uri="{FF2B5EF4-FFF2-40B4-BE49-F238E27FC236}">
                  <a16:creationId xmlns:a16="http://schemas.microsoft.com/office/drawing/2014/main" id="{BAB97F96-2D73-4DFA-8440-63F8FB67C1F8}"/>
                </a:ext>
              </a:extLst>
            </p:cNvPr>
            <p:cNvSpPr txBox="1"/>
            <p:nvPr/>
          </p:nvSpPr>
          <p:spPr>
            <a:xfrm>
              <a:off x="3753088" y="4835456"/>
              <a:ext cx="549829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hangingPunct="0">
                <a:defRPr/>
              </a:pPr>
              <a:r>
                <a:rPr lang="zh-CN" altLang="en-US" kern="0" dirty="0">
                  <a:latin typeface="Times New Roman" panose="02020603050405020304" pitchFamily="18" charset="0"/>
                  <a:ea typeface="SimSun" panose="02010600030101010101" pitchFamily="2" charset="-122"/>
                  <a:cs typeface="Times New Roman" panose="02020603050405020304" pitchFamily="18" charset="0"/>
                  <a:sym typeface="Arial"/>
                </a:rPr>
                <a:t>交割价：</a:t>
              </a:r>
              <a:r>
                <a:rPr lang="en-US" altLang="zh-CN" kern="0" dirty="0">
                  <a:latin typeface="Times New Roman" panose="02020603050405020304" pitchFamily="18" charset="0"/>
                  <a:ea typeface="SimSun" panose="02010600030101010101" pitchFamily="2" charset="-122"/>
                  <a:cs typeface="Times New Roman" panose="02020603050405020304" pitchFamily="18" charset="0"/>
                  <a:sym typeface="Arial"/>
                </a:rPr>
                <a:t>18  10  0.01  -14  -22  -30  -40</a:t>
              </a:r>
            </a:p>
            <a:p>
              <a:pPr algn="just" hangingPunct="0">
                <a:defRPr/>
              </a:pPr>
              <a:r>
                <a:rPr lang="zh-CN" altLang="en-US" kern="0" dirty="0">
                  <a:latin typeface="Times New Roman" panose="02020603050405020304" pitchFamily="18" charset="0"/>
                  <a:ea typeface="SimSun" panose="02010600030101010101" pitchFamily="2" charset="-122"/>
                  <a:cs typeface="Times New Roman" panose="02020603050405020304" pitchFamily="18" charset="0"/>
                  <a:sym typeface="Arial"/>
                </a:rPr>
                <a:t>按照</a:t>
              </a:r>
              <a:r>
                <a:rPr lang="en-US" altLang="zh-CN" kern="0" dirty="0">
                  <a:latin typeface="Times New Roman" panose="02020603050405020304" pitchFamily="18" charset="0"/>
                  <a:ea typeface="SimSun" panose="02010600030101010101" pitchFamily="2" charset="-122"/>
                  <a:cs typeface="Times New Roman" panose="02020603050405020304" pitchFamily="18" charset="0"/>
                  <a:sym typeface="Arial"/>
                </a:rPr>
                <a:t>2:28-2:30</a:t>
              </a:r>
              <a:r>
                <a:rPr lang="zh-CN" altLang="en-US" kern="0" dirty="0">
                  <a:latin typeface="Times New Roman" panose="02020603050405020304" pitchFamily="18" charset="0"/>
                  <a:ea typeface="SimSun" panose="02010600030101010101" pitchFamily="2" charset="-122"/>
                  <a:cs typeface="Times New Roman" panose="02020603050405020304" pitchFamily="18" charset="0"/>
                  <a:sym typeface="Arial"/>
                </a:rPr>
                <a:t>三分钟的平均价格，</a:t>
              </a:r>
              <a:r>
                <a:rPr lang="zh-CN" altLang="en-US" kern="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Arial"/>
                </a:rPr>
                <a:t>为</a:t>
              </a:r>
              <a:r>
                <a:rPr lang="en-US" altLang="zh-CN" kern="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Arial"/>
                </a:rPr>
                <a:t>$-37.63/</a:t>
              </a:r>
              <a:r>
                <a:rPr lang="zh-CN" altLang="en-US" kern="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Arial"/>
                </a:rPr>
                <a:t>桶</a:t>
              </a:r>
            </a:p>
          </p:txBody>
        </p:sp>
        <p:sp>
          <p:nvSpPr>
            <p:cNvPr id="24" name="文本框 23">
              <a:extLst>
                <a:ext uri="{FF2B5EF4-FFF2-40B4-BE49-F238E27FC236}">
                  <a16:creationId xmlns:a16="http://schemas.microsoft.com/office/drawing/2014/main" id="{5A4D8DEE-95B6-B976-C14E-B75439882A26}"/>
                </a:ext>
              </a:extLst>
            </p:cNvPr>
            <p:cNvSpPr txBox="1"/>
            <p:nvPr/>
          </p:nvSpPr>
          <p:spPr>
            <a:xfrm>
              <a:off x="1865351" y="4954310"/>
              <a:ext cx="1340859" cy="408623"/>
            </a:xfrm>
            <a:prstGeom prst="roundRect">
              <a:avLst/>
            </a:prstGeom>
            <a:solidFill>
              <a:srgbClr val="698D96"/>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wrap="square" rtlCol="0">
              <a:spAutoFit/>
            </a:bodyPr>
            <a:lstStyle/>
            <a:p>
              <a:pPr algn="r" hangingPunct="0">
                <a:defRPr/>
              </a:pPr>
              <a:r>
                <a:rPr lang="en-US" altLang="zh-CN" kern="0"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Arial"/>
                </a:rPr>
                <a:t>4.21 02:00</a:t>
              </a:r>
              <a:endParaRPr lang="zh-CN" altLang="en-US" kern="0"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Arial"/>
              </a:endParaRPr>
            </a:p>
          </p:txBody>
        </p:sp>
        <p:sp>
          <p:nvSpPr>
            <p:cNvPr id="32" name="椭圆 31">
              <a:extLst>
                <a:ext uri="{FF2B5EF4-FFF2-40B4-BE49-F238E27FC236}">
                  <a16:creationId xmlns:a16="http://schemas.microsoft.com/office/drawing/2014/main" id="{BB31BBE4-1097-79A8-A991-6D91EF847F61}"/>
                </a:ext>
              </a:extLst>
            </p:cNvPr>
            <p:cNvSpPr/>
            <p:nvPr/>
          </p:nvSpPr>
          <p:spPr>
            <a:xfrm>
              <a:off x="3484336" y="5067833"/>
              <a:ext cx="183770" cy="181576"/>
            </a:xfrm>
            <a:prstGeom prst="ellipse">
              <a:avLst/>
            </a:prstGeom>
            <a:solidFill>
              <a:srgbClr val="90C1CD"/>
            </a:solidFill>
            <a:ln w="12700" cap="flat">
              <a:no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defRPr/>
              </a:pPr>
              <a:endParaRPr lang="zh-CN" altLang="en-US" sz="2400" kern="0" dirty="0">
                <a:solidFill>
                  <a:srgbClr val="000000"/>
                </a:solidFill>
                <a:latin typeface="Arial"/>
                <a:ea typeface="微软雅黑"/>
                <a:cs typeface="+mj-cs"/>
                <a:sym typeface="Arial"/>
              </a:endParaRPr>
            </a:p>
          </p:txBody>
        </p:sp>
      </p:grpSp>
      <p:grpSp>
        <p:nvGrpSpPr>
          <p:cNvPr id="12" name="组合 11">
            <a:extLst>
              <a:ext uri="{FF2B5EF4-FFF2-40B4-BE49-F238E27FC236}">
                <a16:creationId xmlns:a16="http://schemas.microsoft.com/office/drawing/2014/main" id="{B8EBE47E-538F-A447-5F92-37DA3EE9425E}"/>
              </a:ext>
            </a:extLst>
          </p:cNvPr>
          <p:cNvGrpSpPr/>
          <p:nvPr/>
        </p:nvGrpSpPr>
        <p:grpSpPr>
          <a:xfrm>
            <a:off x="1865351" y="5719095"/>
            <a:ext cx="8059910" cy="676852"/>
            <a:chOff x="1865351" y="5719095"/>
            <a:chExt cx="8059910" cy="676852"/>
          </a:xfrm>
        </p:grpSpPr>
        <p:sp>
          <p:nvSpPr>
            <p:cNvPr id="25" name="文本框 24">
              <a:extLst>
                <a:ext uri="{FF2B5EF4-FFF2-40B4-BE49-F238E27FC236}">
                  <a16:creationId xmlns:a16="http://schemas.microsoft.com/office/drawing/2014/main" id="{820328CE-25F2-19F3-3431-0E15E85980E1}"/>
                </a:ext>
              </a:extLst>
            </p:cNvPr>
            <p:cNvSpPr txBox="1"/>
            <p:nvPr/>
          </p:nvSpPr>
          <p:spPr>
            <a:xfrm>
              <a:off x="3753088" y="5719095"/>
              <a:ext cx="6172173" cy="6768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hangingPunct="0">
                <a:lnSpc>
                  <a:spcPct val="110000"/>
                </a:lnSpc>
                <a:defRPr/>
              </a:pPr>
              <a:r>
                <a:rPr lang="zh-CN" altLang="en-US" kern="0" dirty="0">
                  <a:latin typeface="Times New Roman" panose="02020603050405020304" pitchFamily="18" charset="0"/>
                  <a:ea typeface="SimSun" panose="02010600030101010101" pitchFamily="2" charset="-122"/>
                  <a:cs typeface="Times New Roman" panose="02020603050405020304" pitchFamily="18" charset="0"/>
                  <a:sym typeface="Arial"/>
                </a:rPr>
                <a:t>判决中行承担投资者全部穿仓损失和</a:t>
              </a:r>
              <a:r>
                <a:rPr lang="en-US" altLang="zh-CN" kern="0" dirty="0">
                  <a:latin typeface="Times New Roman" panose="02020603050405020304" pitchFamily="18" charset="0"/>
                  <a:ea typeface="SimSun" panose="02010600030101010101" pitchFamily="2" charset="-122"/>
                  <a:cs typeface="Times New Roman" panose="02020603050405020304" pitchFamily="18" charset="0"/>
                  <a:sym typeface="Arial"/>
                </a:rPr>
                <a:t>20%</a:t>
              </a:r>
              <a:r>
                <a:rPr lang="zh-CN" altLang="en-US" kern="0" dirty="0">
                  <a:latin typeface="Times New Roman" panose="02020603050405020304" pitchFamily="18" charset="0"/>
                  <a:ea typeface="SimSun" panose="02010600030101010101" pitchFamily="2" charset="-122"/>
                  <a:cs typeface="Times New Roman" panose="02020603050405020304" pitchFamily="18" charset="0"/>
                  <a:sym typeface="Arial"/>
                </a:rPr>
                <a:t>的本金损失，返还扣划的投资者账户中保证金余额，并支付相应资金占用费</a:t>
              </a:r>
              <a:endParaRPr lang="en-US" altLang="zh-CN" kern="0" dirty="0">
                <a:latin typeface="Times New Roman" panose="02020603050405020304" pitchFamily="18" charset="0"/>
                <a:ea typeface="SimSun" panose="02010600030101010101" pitchFamily="2" charset="-122"/>
                <a:cs typeface="Times New Roman" panose="02020603050405020304" pitchFamily="18" charset="0"/>
                <a:sym typeface="Arial"/>
              </a:endParaRPr>
            </a:p>
          </p:txBody>
        </p:sp>
        <p:sp>
          <p:nvSpPr>
            <p:cNvPr id="26" name="文本框 25">
              <a:extLst>
                <a:ext uri="{FF2B5EF4-FFF2-40B4-BE49-F238E27FC236}">
                  <a16:creationId xmlns:a16="http://schemas.microsoft.com/office/drawing/2014/main" id="{649874B7-3B65-916B-F51D-10C912828596}"/>
                </a:ext>
              </a:extLst>
            </p:cNvPr>
            <p:cNvSpPr txBox="1"/>
            <p:nvPr/>
          </p:nvSpPr>
          <p:spPr>
            <a:xfrm>
              <a:off x="1865351" y="5816162"/>
              <a:ext cx="1340859" cy="408623"/>
            </a:xfrm>
            <a:prstGeom prst="roundRect">
              <a:avLst/>
            </a:prstGeom>
            <a:solidFill>
              <a:srgbClr val="698D96"/>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wrap="square" rtlCol="0">
              <a:spAutoFit/>
            </a:bodyPr>
            <a:lstStyle/>
            <a:p>
              <a:pPr algn="r" hangingPunct="0">
                <a:defRPr/>
              </a:pPr>
              <a:r>
                <a:rPr lang="en-US" altLang="zh-CN" kern="0"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Arial"/>
                </a:rPr>
                <a:t>12</a:t>
              </a:r>
              <a:r>
                <a:rPr lang="zh-CN" altLang="en-US" kern="0"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Arial"/>
                </a:rPr>
                <a:t>月底</a:t>
              </a:r>
            </a:p>
          </p:txBody>
        </p:sp>
        <p:sp>
          <p:nvSpPr>
            <p:cNvPr id="33" name="椭圆 32">
              <a:extLst>
                <a:ext uri="{FF2B5EF4-FFF2-40B4-BE49-F238E27FC236}">
                  <a16:creationId xmlns:a16="http://schemas.microsoft.com/office/drawing/2014/main" id="{3461BBA9-3A47-8E22-A7F2-0336A3E09089}"/>
                </a:ext>
              </a:extLst>
            </p:cNvPr>
            <p:cNvSpPr/>
            <p:nvPr/>
          </p:nvSpPr>
          <p:spPr>
            <a:xfrm>
              <a:off x="3484336" y="5929685"/>
              <a:ext cx="183770" cy="181576"/>
            </a:xfrm>
            <a:prstGeom prst="ellipse">
              <a:avLst/>
            </a:prstGeom>
            <a:solidFill>
              <a:srgbClr val="90C1CD"/>
            </a:solidFill>
            <a:ln w="12700" cap="flat">
              <a:no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defRPr/>
              </a:pPr>
              <a:endParaRPr lang="zh-CN" altLang="en-US" sz="2400" kern="0" dirty="0">
                <a:solidFill>
                  <a:srgbClr val="000000"/>
                </a:solidFill>
                <a:latin typeface="Arial"/>
                <a:ea typeface="微软雅黑"/>
                <a:cs typeface="+mj-cs"/>
                <a:sym typeface="Arial"/>
              </a:endParaRPr>
            </a:p>
          </p:txBody>
        </p:sp>
      </p:grpSp>
    </p:spTree>
    <p:extLst>
      <p:ext uri="{BB962C8B-B14F-4D97-AF65-F5344CB8AC3E}">
        <p14:creationId xmlns:p14="http://schemas.microsoft.com/office/powerpoint/2010/main" val="1262890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D6A830-3FC3-A648-9B1B-6063C5A7003A}"/>
              </a:ext>
            </a:extLst>
          </p:cNvPr>
          <p:cNvSpPr>
            <a:spLocks noGrp="1"/>
          </p:cNvSpPr>
          <p:nvPr>
            <p:ph type="title"/>
          </p:nvPr>
        </p:nvSpPr>
        <p:spPr/>
        <p:txBody>
          <a:bodyPr/>
          <a:lstStyle/>
          <a:p>
            <a:r>
              <a:rPr kumimoji="1" lang="zh-CN" altLang="en-US" dirty="0"/>
              <a:t>案例引入</a:t>
            </a:r>
            <a:r>
              <a:rPr kumimoji="1" lang="en-US" altLang="zh-CN" dirty="0"/>
              <a:t>4</a:t>
            </a:r>
            <a:r>
              <a:rPr kumimoji="1" lang="zh-CN" altLang="en-US" dirty="0"/>
              <a:t>：中行原油宝事件</a:t>
            </a:r>
          </a:p>
        </p:txBody>
      </p:sp>
      <p:sp>
        <p:nvSpPr>
          <p:cNvPr id="3" name="灯片编号占位符 2">
            <a:extLst>
              <a:ext uri="{FF2B5EF4-FFF2-40B4-BE49-F238E27FC236}">
                <a16:creationId xmlns:a16="http://schemas.microsoft.com/office/drawing/2014/main" id="{DE331F24-6FCA-3503-F181-92A88D66C69B}"/>
              </a:ext>
            </a:extLst>
          </p:cNvPr>
          <p:cNvSpPr>
            <a:spLocks noGrp="1"/>
          </p:cNvSpPr>
          <p:nvPr>
            <p:ph type="sldNum" sz="quarter" idx="10"/>
          </p:nvPr>
        </p:nvSpPr>
        <p:spPr/>
        <p:txBody>
          <a:bodyPr/>
          <a:lstStyle/>
          <a:p>
            <a:fld id="{F56ABC50-C693-6145-8FE9-48A83A944B62}" type="slidenum">
              <a:rPr kumimoji="1" lang="zh-CN" altLang="en-US" smtClean="0"/>
              <a:pPr/>
              <a:t>24</a:t>
            </a:fld>
            <a:endParaRPr kumimoji="1" lang="zh-CN" altLang="en-US"/>
          </a:p>
        </p:txBody>
      </p:sp>
      <p:sp>
        <p:nvSpPr>
          <p:cNvPr id="4" name="内容占位符 3">
            <a:extLst>
              <a:ext uri="{FF2B5EF4-FFF2-40B4-BE49-F238E27FC236}">
                <a16:creationId xmlns:a16="http://schemas.microsoft.com/office/drawing/2014/main" id="{0B60A04F-0ABE-8399-6E56-017562413658}"/>
              </a:ext>
            </a:extLst>
          </p:cNvPr>
          <p:cNvSpPr>
            <a:spLocks noGrp="1"/>
          </p:cNvSpPr>
          <p:nvPr>
            <p:ph sz="quarter" idx="11"/>
          </p:nvPr>
        </p:nvSpPr>
        <p:spPr/>
        <p:txBody>
          <a:bodyPr/>
          <a:lstStyle/>
          <a:p>
            <a:r>
              <a:rPr kumimoji="1" lang="zh-CN" altLang="en-US" dirty="0"/>
              <a:t>移仓（倒仓）：交易所会员为了制造市场假象，或者为转移盈利，把一个席位上的持仓转移到另外一个席位上的行为。</a:t>
            </a:r>
          </a:p>
        </p:txBody>
      </p:sp>
      <p:pic>
        <p:nvPicPr>
          <p:cNvPr id="5" name="图片 4">
            <a:extLst>
              <a:ext uri="{FF2B5EF4-FFF2-40B4-BE49-F238E27FC236}">
                <a16:creationId xmlns:a16="http://schemas.microsoft.com/office/drawing/2014/main" id="{89958FD2-89A3-54AB-F209-2E214CEF28B8}"/>
              </a:ext>
            </a:extLst>
          </p:cNvPr>
          <p:cNvPicPr>
            <a:picLocks noChangeAspect="1"/>
          </p:cNvPicPr>
          <p:nvPr/>
        </p:nvPicPr>
        <p:blipFill>
          <a:blip r:embed="rId2"/>
          <a:stretch>
            <a:fillRect/>
          </a:stretch>
        </p:blipFill>
        <p:spPr>
          <a:xfrm>
            <a:off x="4136735" y="2514309"/>
            <a:ext cx="4574779" cy="3059492"/>
          </a:xfrm>
          <a:prstGeom prst="rect">
            <a:avLst/>
          </a:prstGeom>
        </p:spPr>
      </p:pic>
      <p:sp>
        <p:nvSpPr>
          <p:cNvPr id="6" name="文本框 5">
            <a:extLst>
              <a:ext uri="{FF2B5EF4-FFF2-40B4-BE49-F238E27FC236}">
                <a16:creationId xmlns:a16="http://schemas.microsoft.com/office/drawing/2014/main" id="{9ADD3BDD-4019-38CF-20A6-F8AA1858AFFF}"/>
              </a:ext>
            </a:extLst>
          </p:cNvPr>
          <p:cNvSpPr txBox="1"/>
          <p:nvPr/>
        </p:nvSpPr>
        <p:spPr>
          <a:xfrm>
            <a:off x="6126607" y="5674841"/>
            <a:ext cx="595035"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库欣</a:t>
            </a:r>
          </a:p>
        </p:txBody>
      </p:sp>
    </p:spTree>
    <p:extLst>
      <p:ext uri="{BB962C8B-B14F-4D97-AF65-F5344CB8AC3E}">
        <p14:creationId xmlns:p14="http://schemas.microsoft.com/office/powerpoint/2010/main" val="2333836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D430A2-E8C2-34D6-C0DC-5CBFD0A6EE3B}"/>
              </a:ext>
            </a:extLst>
          </p:cNvPr>
          <p:cNvSpPr>
            <a:spLocks noGrp="1"/>
          </p:cNvSpPr>
          <p:nvPr>
            <p:ph type="title"/>
          </p:nvPr>
        </p:nvSpPr>
        <p:spPr/>
        <p:txBody>
          <a:bodyPr>
            <a:normAutofit fontScale="90000"/>
          </a:bodyPr>
          <a:lstStyle/>
          <a:p>
            <a:r>
              <a:rPr kumimoji="1" lang="zh-CN" altLang="en-US" dirty="0"/>
              <a:t>案例引入</a:t>
            </a:r>
            <a:r>
              <a:rPr kumimoji="1" lang="en-US" altLang="zh-CN" dirty="0"/>
              <a:t>5</a:t>
            </a:r>
            <a:r>
              <a:rPr kumimoji="1" lang="zh-CN" altLang="en-US" dirty="0"/>
              <a:t>：钢厂对铁矿石进行套保</a:t>
            </a:r>
          </a:p>
        </p:txBody>
      </p:sp>
      <p:sp>
        <p:nvSpPr>
          <p:cNvPr id="3" name="灯片编号占位符 2">
            <a:extLst>
              <a:ext uri="{FF2B5EF4-FFF2-40B4-BE49-F238E27FC236}">
                <a16:creationId xmlns:a16="http://schemas.microsoft.com/office/drawing/2014/main" id="{5CD3A78C-1CC7-AD9E-C5F8-3B5FB5C75B64}"/>
              </a:ext>
            </a:extLst>
          </p:cNvPr>
          <p:cNvSpPr>
            <a:spLocks noGrp="1"/>
          </p:cNvSpPr>
          <p:nvPr>
            <p:ph type="sldNum" sz="quarter" idx="10"/>
          </p:nvPr>
        </p:nvSpPr>
        <p:spPr/>
        <p:txBody>
          <a:bodyPr/>
          <a:lstStyle/>
          <a:p>
            <a:fld id="{F56ABC50-C693-6145-8FE9-48A83A944B62}" type="slidenum">
              <a:rPr kumimoji="1" lang="zh-CN" altLang="en-US" smtClean="0"/>
              <a:pPr/>
              <a:t>25</a:t>
            </a:fld>
            <a:endParaRPr kumimoji="1" lang="zh-CN" altLang="en-US"/>
          </a:p>
        </p:txBody>
      </p:sp>
      <p:cxnSp>
        <p:nvCxnSpPr>
          <p:cNvPr id="5" name="直接箭头连接符 1">
            <a:extLst>
              <a:ext uri="{FF2B5EF4-FFF2-40B4-BE49-F238E27FC236}">
                <a16:creationId xmlns:a16="http://schemas.microsoft.com/office/drawing/2014/main" id="{EF81ACC8-E677-4E2B-14CA-DB97F472C109}"/>
              </a:ext>
            </a:extLst>
          </p:cNvPr>
          <p:cNvCxnSpPr>
            <a:cxnSpLocks/>
          </p:cNvCxnSpPr>
          <p:nvPr/>
        </p:nvCxnSpPr>
        <p:spPr>
          <a:xfrm>
            <a:off x="2071546" y="1595508"/>
            <a:ext cx="7922975" cy="0"/>
          </a:xfrm>
          <a:prstGeom prst="straightConnector1">
            <a:avLst/>
          </a:prstGeom>
          <a:noFill/>
          <a:ln w="25400" cap="flat">
            <a:solidFill>
              <a:srgbClr val="698D96"/>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 name="椭圆 5">
            <a:extLst>
              <a:ext uri="{FF2B5EF4-FFF2-40B4-BE49-F238E27FC236}">
                <a16:creationId xmlns:a16="http://schemas.microsoft.com/office/drawing/2014/main" id="{EEC55DF9-24E3-F305-3790-73EDCCEAD792}"/>
              </a:ext>
            </a:extLst>
          </p:cNvPr>
          <p:cNvSpPr/>
          <p:nvPr/>
        </p:nvSpPr>
        <p:spPr>
          <a:xfrm>
            <a:off x="2639874" y="1514885"/>
            <a:ext cx="183770" cy="181576"/>
          </a:xfrm>
          <a:prstGeom prst="ellipse">
            <a:avLst/>
          </a:prstGeom>
          <a:solidFill>
            <a:srgbClr val="90C1CD"/>
          </a:solidFill>
          <a:ln w="12700" cap="flat">
            <a:no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defRPr/>
            </a:pPr>
            <a:endParaRPr lang="zh-CN" altLang="en-US" sz="2400" kern="0">
              <a:solidFill>
                <a:srgbClr val="000000"/>
              </a:solidFill>
              <a:latin typeface="Arial"/>
              <a:ea typeface="微软雅黑"/>
              <a:cs typeface="+mj-cs"/>
              <a:sym typeface="Arial"/>
            </a:endParaRPr>
          </a:p>
        </p:txBody>
      </p:sp>
      <p:cxnSp>
        <p:nvCxnSpPr>
          <p:cNvPr id="16" name="直接箭头连接符 33">
            <a:extLst>
              <a:ext uri="{FF2B5EF4-FFF2-40B4-BE49-F238E27FC236}">
                <a16:creationId xmlns:a16="http://schemas.microsoft.com/office/drawing/2014/main" id="{5BAAC515-DDFD-0807-3E0F-23E0248466B1}"/>
              </a:ext>
            </a:extLst>
          </p:cNvPr>
          <p:cNvCxnSpPr>
            <a:cxnSpLocks/>
          </p:cNvCxnSpPr>
          <p:nvPr/>
        </p:nvCxnSpPr>
        <p:spPr>
          <a:xfrm>
            <a:off x="2744713" y="1696461"/>
            <a:ext cx="0" cy="576000"/>
          </a:xfrm>
          <a:prstGeom prst="straightConnector1">
            <a:avLst/>
          </a:prstGeom>
          <a:noFill/>
          <a:ln w="25400" cap="flat">
            <a:solidFill>
              <a:srgbClr val="698D96"/>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7" name="矩形: 圆角 34">
            <a:extLst>
              <a:ext uri="{FF2B5EF4-FFF2-40B4-BE49-F238E27FC236}">
                <a16:creationId xmlns:a16="http://schemas.microsoft.com/office/drawing/2014/main" id="{93AD0897-D673-B245-F2BD-49EA9704A699}"/>
              </a:ext>
            </a:extLst>
          </p:cNvPr>
          <p:cNvSpPr/>
          <p:nvPr/>
        </p:nvSpPr>
        <p:spPr>
          <a:xfrm>
            <a:off x="2327271" y="2310214"/>
            <a:ext cx="1632815" cy="677583"/>
          </a:xfrm>
          <a:prstGeom prst="roundRect">
            <a:avLst>
              <a:gd name="adj" fmla="val 8073"/>
            </a:avLst>
          </a:prstGeom>
          <a:solidFill>
            <a:srgbClr val="698D96"/>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hangingPunct="0">
              <a:defRPr/>
            </a:pPr>
            <a:r>
              <a:rPr lang="zh-CN" altLang="en-US" kern="0"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Arial"/>
              </a:rPr>
              <a:t>现货</a:t>
            </a:r>
            <a:r>
              <a:rPr lang="en-US" altLang="zh-CN" kern="0"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Arial"/>
              </a:rPr>
              <a:t>       98/</a:t>
            </a:r>
            <a:r>
              <a:rPr lang="zh-CN" altLang="en-US" kern="0"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Arial"/>
              </a:rPr>
              <a:t>吨</a:t>
            </a:r>
            <a:endParaRPr lang="en-US" altLang="zh-CN" kern="0"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Arial"/>
            </a:endParaRPr>
          </a:p>
          <a:p>
            <a:pPr hangingPunct="0">
              <a:defRPr/>
            </a:pPr>
            <a:r>
              <a:rPr lang="en-US" altLang="zh-CN" kern="0"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Arial"/>
              </a:rPr>
              <a:t>4.1</a:t>
            </a:r>
            <a:r>
              <a:rPr lang="zh-CN" altLang="en-US" kern="0"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Arial"/>
              </a:rPr>
              <a:t>期货  </a:t>
            </a:r>
            <a:r>
              <a:rPr lang="en-US" altLang="zh-CN" kern="0"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Arial"/>
              </a:rPr>
              <a:t>95/</a:t>
            </a:r>
            <a:r>
              <a:rPr lang="zh-CN" altLang="en-US" kern="0"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Arial"/>
              </a:rPr>
              <a:t>吨</a:t>
            </a:r>
          </a:p>
        </p:txBody>
      </p:sp>
      <p:cxnSp>
        <p:nvCxnSpPr>
          <p:cNvPr id="18" name="直接箭头连接符 36">
            <a:extLst>
              <a:ext uri="{FF2B5EF4-FFF2-40B4-BE49-F238E27FC236}">
                <a16:creationId xmlns:a16="http://schemas.microsoft.com/office/drawing/2014/main" id="{42FED2AA-F138-346D-014A-B593F848B59D}"/>
              </a:ext>
            </a:extLst>
          </p:cNvPr>
          <p:cNvCxnSpPr>
            <a:cxnSpLocks/>
          </p:cNvCxnSpPr>
          <p:nvPr/>
        </p:nvCxnSpPr>
        <p:spPr>
          <a:xfrm>
            <a:off x="4902898" y="1696461"/>
            <a:ext cx="0" cy="1665368"/>
          </a:xfrm>
          <a:prstGeom prst="straightConnector1">
            <a:avLst/>
          </a:prstGeom>
          <a:noFill/>
          <a:ln w="25400" cap="flat">
            <a:solidFill>
              <a:srgbClr val="698D96"/>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9" name="文本框 18">
            <a:extLst>
              <a:ext uri="{FF2B5EF4-FFF2-40B4-BE49-F238E27FC236}">
                <a16:creationId xmlns:a16="http://schemas.microsoft.com/office/drawing/2014/main" id="{48C8D9BB-EBAD-020E-D6BF-52DF9DBB49B6}"/>
              </a:ext>
            </a:extLst>
          </p:cNvPr>
          <p:cNvSpPr txBox="1"/>
          <p:nvPr/>
        </p:nvSpPr>
        <p:spPr>
          <a:xfrm>
            <a:off x="4951174" y="2284738"/>
            <a:ext cx="1480819" cy="7285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hangingPunct="0">
              <a:lnSpc>
                <a:spcPct val="120000"/>
              </a:lnSpc>
              <a:defRPr/>
            </a:pPr>
            <a:r>
              <a:rPr lang="zh-CN" altLang="en-US"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买入铁矿石</a:t>
            </a:r>
            <a:endParaRPr lang="en-US" altLang="zh-CN"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endParaRPr>
          </a:p>
          <a:p>
            <a:pPr algn="just" hangingPunct="0">
              <a:lnSpc>
                <a:spcPct val="120000"/>
              </a:lnSpc>
              <a:defRPr/>
            </a:pPr>
            <a:r>
              <a:rPr lang="en-US" altLang="zh-CN"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100</a:t>
            </a:r>
            <a:r>
              <a:rPr lang="zh-CN" altLang="en-US"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万吨</a:t>
            </a:r>
          </a:p>
        </p:txBody>
      </p:sp>
      <p:graphicFrame>
        <p:nvGraphicFramePr>
          <p:cNvPr id="20" name="表格 40">
            <a:extLst>
              <a:ext uri="{FF2B5EF4-FFF2-40B4-BE49-F238E27FC236}">
                <a16:creationId xmlns:a16="http://schemas.microsoft.com/office/drawing/2014/main" id="{65DB1237-8F63-BED8-D54D-E9AD21C99845}"/>
              </a:ext>
            </a:extLst>
          </p:cNvPr>
          <p:cNvGraphicFramePr>
            <a:graphicFrameLocks noGrp="1"/>
          </p:cNvGraphicFramePr>
          <p:nvPr/>
        </p:nvGraphicFramePr>
        <p:xfrm>
          <a:off x="2495517" y="3469372"/>
          <a:ext cx="7004726" cy="2709108"/>
        </p:xfrm>
        <a:graphic>
          <a:graphicData uri="http://schemas.openxmlformats.org/drawingml/2006/table">
            <a:tbl>
              <a:tblPr firstRow="1" bandRow="1">
                <a:tableStyleId>{5940675A-B579-460E-94D1-54222C63F5DA}</a:tableStyleId>
              </a:tblPr>
              <a:tblGrid>
                <a:gridCol w="2564136">
                  <a:extLst>
                    <a:ext uri="{9D8B030D-6E8A-4147-A177-3AD203B41FA5}">
                      <a16:colId xmlns:a16="http://schemas.microsoft.com/office/drawing/2014/main" val="4008484905"/>
                    </a:ext>
                  </a:extLst>
                </a:gridCol>
                <a:gridCol w="4440590">
                  <a:extLst>
                    <a:ext uri="{9D8B030D-6E8A-4147-A177-3AD203B41FA5}">
                      <a16:colId xmlns:a16="http://schemas.microsoft.com/office/drawing/2014/main" val="4272424020"/>
                    </a:ext>
                  </a:extLst>
                </a:gridCol>
              </a:tblGrid>
              <a:tr h="451518">
                <a:tc rowSpan="3">
                  <a:txBody>
                    <a:bodyPr/>
                    <a:lstStyle/>
                    <a:p>
                      <a:pPr algn="l"/>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 若当天现货价</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95.5/</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95000"/>
                      </a:schemeClr>
                    </a:solidFill>
                  </a:tcPr>
                </a:tc>
                <a:tc>
                  <a:txBody>
                    <a:bodyPr/>
                    <a:lstStyle/>
                    <a:p>
                      <a:pPr algn="l"/>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期货盈利 </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=100</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万吨*</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(95.5-95)=50</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万</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40376910"/>
                  </a:ext>
                </a:extLst>
              </a:tr>
              <a:tr h="451518">
                <a:tc vMerge="1">
                  <a:txBody>
                    <a:bodyPr/>
                    <a:lstStyle/>
                    <a:p>
                      <a:endParaRPr lang="zh-CN" altLang="en-US" dirty="0"/>
                    </a:p>
                  </a:txBody>
                  <a:tcPr/>
                </a:tc>
                <a:tc>
                  <a:txBody>
                    <a:bodyPr/>
                    <a:lstStyle/>
                    <a:p>
                      <a:pPr algn="l"/>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买入支付 </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=100</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万吨*</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95.5</a:t>
                      </a:r>
                      <a:endParaRPr lang="zh-CN" altLang="en-US" sz="1800" dirty="0">
                        <a:latin typeface="Times New Roman" panose="02020603050405020304" pitchFamily="18" charset="0"/>
                        <a:ea typeface="SimSun" panose="02010600030101010101" pitchFamily="2"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57251481"/>
                  </a:ext>
                </a:extLst>
              </a:tr>
              <a:tr h="451518">
                <a:tc vMerge="1">
                  <a:txBody>
                    <a:bodyPr/>
                    <a:lstStyle/>
                    <a:p>
                      <a:endParaRPr lang="zh-CN" altLang="en-US" dirty="0"/>
                    </a:p>
                  </a:txBody>
                  <a:tcPr/>
                </a:tc>
                <a:tc>
                  <a:txBody>
                    <a:bodyPr/>
                    <a:lstStyle/>
                    <a:p>
                      <a:pPr algn="l"/>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实际成本 </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=100</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万吨*</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95</a:t>
                      </a:r>
                      <a:endParaRPr lang="zh-CN" altLang="en-US" sz="1800" dirty="0">
                        <a:latin typeface="Times New Roman" panose="02020603050405020304" pitchFamily="18" charset="0"/>
                        <a:ea typeface="SimSun" panose="02010600030101010101" pitchFamily="2"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2685578299"/>
                  </a:ext>
                </a:extLst>
              </a:tr>
              <a:tr h="451518">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 若当天现货价</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93/</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solidFill>
                      <a:prstDash val="solid"/>
                      <a:round/>
                      <a:headEnd type="none" w="med" len="med"/>
                      <a:tailEnd type="none" w="med" len="med"/>
                    </a:lnB>
                    <a:solidFill>
                      <a:srgbClr val="E9DFDF"/>
                    </a:solidFill>
                  </a:tcPr>
                </a:tc>
                <a:tc>
                  <a:txBody>
                    <a:bodyPr/>
                    <a:lstStyle/>
                    <a:p>
                      <a:pPr algn="l"/>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期货亏损 </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=100</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万吨*</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(95-93)</a:t>
                      </a:r>
                      <a:endParaRPr lang="zh-CN" altLang="en-US" sz="1800" dirty="0">
                        <a:latin typeface="Times New Roman" panose="02020603050405020304" pitchFamily="18" charset="0"/>
                        <a:ea typeface="SimSun" panose="02010600030101010101" pitchFamily="2"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E9DFDF"/>
                    </a:solidFill>
                  </a:tcPr>
                </a:tc>
                <a:extLst>
                  <a:ext uri="{0D108BD9-81ED-4DB2-BD59-A6C34878D82A}">
                    <a16:rowId xmlns:a16="http://schemas.microsoft.com/office/drawing/2014/main" val="2177631066"/>
                  </a:ext>
                </a:extLst>
              </a:tr>
              <a:tr h="451518">
                <a:tc vMerge="1">
                  <a:txBody>
                    <a:bodyPr/>
                    <a:lstStyle/>
                    <a:p>
                      <a:endParaRPr lang="zh-CN" altLang="en-US" dirty="0"/>
                    </a:p>
                  </a:txBody>
                  <a:tcPr/>
                </a:tc>
                <a:tc>
                  <a:txBody>
                    <a:bodyPr/>
                    <a:lstStyle/>
                    <a:p>
                      <a:pPr algn="l"/>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买入支付 </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=100</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万吨*</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93</a:t>
                      </a:r>
                      <a:endParaRPr lang="zh-CN" altLang="en-US" sz="1800" dirty="0">
                        <a:latin typeface="Times New Roman" panose="02020603050405020304" pitchFamily="18" charset="0"/>
                        <a:ea typeface="SimSun" panose="02010600030101010101" pitchFamily="2"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DFDF"/>
                    </a:solidFill>
                  </a:tcPr>
                </a:tc>
                <a:extLst>
                  <a:ext uri="{0D108BD9-81ED-4DB2-BD59-A6C34878D82A}">
                    <a16:rowId xmlns:a16="http://schemas.microsoft.com/office/drawing/2014/main" val="2368703080"/>
                  </a:ext>
                </a:extLst>
              </a:tr>
              <a:tr h="451518">
                <a:tc vMerge="1">
                  <a:txBody>
                    <a:bodyPr/>
                    <a:lstStyle/>
                    <a:p>
                      <a:endParaRPr lang="zh-CN" altLang="en-US" dirty="0"/>
                    </a:p>
                  </a:txBody>
                  <a:tcPr/>
                </a:tc>
                <a:tc>
                  <a:txBody>
                    <a:bodyPr/>
                    <a:lstStyle/>
                    <a:p>
                      <a:pPr algn="l"/>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实际成本 </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=100</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万吨*</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95</a:t>
                      </a:r>
                      <a:endParaRPr lang="zh-CN" altLang="en-US" sz="1800" dirty="0">
                        <a:latin typeface="Times New Roman" panose="02020603050405020304" pitchFamily="18" charset="0"/>
                        <a:ea typeface="SimSun" panose="02010600030101010101" pitchFamily="2"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9DFDF"/>
                    </a:solidFill>
                  </a:tcPr>
                </a:tc>
                <a:extLst>
                  <a:ext uri="{0D108BD9-81ED-4DB2-BD59-A6C34878D82A}">
                    <a16:rowId xmlns:a16="http://schemas.microsoft.com/office/drawing/2014/main" val="2171247163"/>
                  </a:ext>
                </a:extLst>
              </a:tr>
            </a:tbl>
          </a:graphicData>
        </a:graphic>
      </p:graphicFrame>
      <p:sp>
        <p:nvSpPr>
          <p:cNvPr id="21" name="文本框 20">
            <a:extLst>
              <a:ext uri="{FF2B5EF4-FFF2-40B4-BE49-F238E27FC236}">
                <a16:creationId xmlns:a16="http://schemas.microsoft.com/office/drawing/2014/main" id="{0ED3AC83-6C61-4067-DCE6-9A8FCB6ED276}"/>
              </a:ext>
            </a:extLst>
          </p:cNvPr>
          <p:cNvSpPr txBox="1"/>
          <p:nvPr/>
        </p:nvSpPr>
        <p:spPr>
          <a:xfrm>
            <a:off x="2495199" y="1209261"/>
            <a:ext cx="543859" cy="373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hangingPunct="0">
              <a:lnSpc>
                <a:spcPct val="110000"/>
              </a:lnSpc>
              <a:spcAft>
                <a:spcPts val="600"/>
              </a:spcAft>
              <a:defRPr/>
            </a:pPr>
            <a:r>
              <a:rPr lang="en-US" altLang="zh-CN" kern="0" dirty="0">
                <a:solidFill>
                  <a:srgbClr val="000000"/>
                </a:solidFill>
                <a:latin typeface="Times New Roman" panose="02020603050405020304" pitchFamily="18" charset="0"/>
                <a:ea typeface="微软雅黑"/>
                <a:cs typeface="Times New Roman" panose="02020603050405020304" pitchFamily="18" charset="0"/>
                <a:sym typeface="Arial"/>
              </a:rPr>
              <a:t>1.1</a:t>
            </a:r>
            <a:endParaRPr lang="zh-CN" altLang="en-US" kern="0" dirty="0">
              <a:solidFill>
                <a:srgbClr val="000000"/>
              </a:solidFill>
              <a:latin typeface="Times New Roman" panose="02020603050405020304" pitchFamily="18" charset="0"/>
              <a:ea typeface="微软雅黑"/>
              <a:cs typeface="Times New Roman" panose="02020603050405020304" pitchFamily="18" charset="0"/>
              <a:sym typeface="Arial"/>
            </a:endParaRPr>
          </a:p>
        </p:txBody>
      </p:sp>
      <p:sp>
        <p:nvSpPr>
          <p:cNvPr id="22" name="文本框 21">
            <a:extLst>
              <a:ext uri="{FF2B5EF4-FFF2-40B4-BE49-F238E27FC236}">
                <a16:creationId xmlns:a16="http://schemas.microsoft.com/office/drawing/2014/main" id="{A8B6747F-ADB2-E427-29A6-F6CBF111CE38}"/>
              </a:ext>
            </a:extLst>
          </p:cNvPr>
          <p:cNvSpPr txBox="1"/>
          <p:nvPr/>
        </p:nvSpPr>
        <p:spPr>
          <a:xfrm>
            <a:off x="3209795" y="1209261"/>
            <a:ext cx="543859" cy="373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hangingPunct="0">
              <a:lnSpc>
                <a:spcPct val="110000"/>
              </a:lnSpc>
              <a:spcAft>
                <a:spcPts val="600"/>
              </a:spcAft>
              <a:defRPr/>
            </a:pPr>
            <a:r>
              <a:rPr lang="en-US" altLang="zh-CN" kern="0" dirty="0">
                <a:solidFill>
                  <a:srgbClr val="000000"/>
                </a:solidFill>
                <a:latin typeface="Times New Roman" panose="02020603050405020304" pitchFamily="18" charset="0"/>
                <a:ea typeface="微软雅黑"/>
                <a:cs typeface="Times New Roman" panose="02020603050405020304" pitchFamily="18" charset="0"/>
                <a:sym typeface="Arial"/>
              </a:rPr>
              <a:t>2.1</a:t>
            </a:r>
            <a:endParaRPr lang="zh-CN" altLang="en-US" kern="0" dirty="0">
              <a:solidFill>
                <a:srgbClr val="000000"/>
              </a:solidFill>
              <a:latin typeface="Times New Roman" panose="02020603050405020304" pitchFamily="18" charset="0"/>
              <a:ea typeface="微软雅黑"/>
              <a:cs typeface="Times New Roman" panose="02020603050405020304" pitchFamily="18" charset="0"/>
              <a:sym typeface="Arial"/>
            </a:endParaRPr>
          </a:p>
        </p:txBody>
      </p:sp>
      <p:sp>
        <p:nvSpPr>
          <p:cNvPr id="23" name="文本框 22">
            <a:extLst>
              <a:ext uri="{FF2B5EF4-FFF2-40B4-BE49-F238E27FC236}">
                <a16:creationId xmlns:a16="http://schemas.microsoft.com/office/drawing/2014/main" id="{837EF3E4-0D2F-53E0-1789-B6E02652092A}"/>
              </a:ext>
            </a:extLst>
          </p:cNvPr>
          <p:cNvSpPr txBox="1"/>
          <p:nvPr/>
        </p:nvSpPr>
        <p:spPr>
          <a:xfrm>
            <a:off x="3924391" y="1209261"/>
            <a:ext cx="543859" cy="373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hangingPunct="0">
              <a:lnSpc>
                <a:spcPct val="110000"/>
              </a:lnSpc>
              <a:spcAft>
                <a:spcPts val="600"/>
              </a:spcAft>
              <a:defRPr/>
            </a:pPr>
            <a:r>
              <a:rPr lang="en-US" altLang="zh-CN" kern="0" dirty="0">
                <a:solidFill>
                  <a:srgbClr val="000000"/>
                </a:solidFill>
                <a:latin typeface="Times New Roman" panose="02020603050405020304" pitchFamily="18" charset="0"/>
                <a:ea typeface="微软雅黑"/>
                <a:cs typeface="Times New Roman" panose="02020603050405020304" pitchFamily="18" charset="0"/>
                <a:sym typeface="Arial"/>
              </a:rPr>
              <a:t>3.1</a:t>
            </a:r>
            <a:endParaRPr lang="zh-CN" altLang="en-US" kern="0" dirty="0">
              <a:solidFill>
                <a:srgbClr val="000000"/>
              </a:solidFill>
              <a:latin typeface="Times New Roman" panose="02020603050405020304" pitchFamily="18" charset="0"/>
              <a:ea typeface="微软雅黑"/>
              <a:cs typeface="Times New Roman" panose="02020603050405020304" pitchFamily="18" charset="0"/>
              <a:sym typeface="Arial"/>
            </a:endParaRPr>
          </a:p>
        </p:txBody>
      </p:sp>
      <p:sp>
        <p:nvSpPr>
          <p:cNvPr id="24" name="文本框 23">
            <a:extLst>
              <a:ext uri="{FF2B5EF4-FFF2-40B4-BE49-F238E27FC236}">
                <a16:creationId xmlns:a16="http://schemas.microsoft.com/office/drawing/2014/main" id="{C9D4E95F-21E0-1346-A5BF-E20F0AA6B6BD}"/>
              </a:ext>
            </a:extLst>
          </p:cNvPr>
          <p:cNvSpPr txBox="1"/>
          <p:nvPr/>
        </p:nvSpPr>
        <p:spPr>
          <a:xfrm>
            <a:off x="4638987" y="1209261"/>
            <a:ext cx="543859" cy="373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hangingPunct="0">
              <a:lnSpc>
                <a:spcPct val="110000"/>
              </a:lnSpc>
              <a:spcAft>
                <a:spcPts val="600"/>
              </a:spcAft>
              <a:defRPr/>
            </a:pPr>
            <a:r>
              <a:rPr lang="en-US" altLang="zh-CN" kern="0" dirty="0">
                <a:solidFill>
                  <a:srgbClr val="000000"/>
                </a:solidFill>
                <a:latin typeface="Times New Roman" panose="02020603050405020304" pitchFamily="18" charset="0"/>
                <a:ea typeface="微软雅黑"/>
                <a:cs typeface="Times New Roman" panose="02020603050405020304" pitchFamily="18" charset="0"/>
                <a:sym typeface="Arial"/>
              </a:rPr>
              <a:t>4.1</a:t>
            </a:r>
            <a:endParaRPr lang="zh-CN" altLang="en-US" kern="0" dirty="0">
              <a:solidFill>
                <a:srgbClr val="000000"/>
              </a:solidFill>
              <a:latin typeface="Times New Roman" panose="02020603050405020304" pitchFamily="18" charset="0"/>
              <a:ea typeface="微软雅黑"/>
              <a:cs typeface="Times New Roman" panose="02020603050405020304" pitchFamily="18" charset="0"/>
              <a:sym typeface="Arial"/>
            </a:endParaRPr>
          </a:p>
        </p:txBody>
      </p:sp>
      <p:sp>
        <p:nvSpPr>
          <p:cNvPr id="25" name="文本框 24">
            <a:extLst>
              <a:ext uri="{FF2B5EF4-FFF2-40B4-BE49-F238E27FC236}">
                <a16:creationId xmlns:a16="http://schemas.microsoft.com/office/drawing/2014/main" id="{442C5E58-E2B1-42A2-55E3-3EDE1F4EB087}"/>
              </a:ext>
            </a:extLst>
          </p:cNvPr>
          <p:cNvSpPr txBox="1"/>
          <p:nvPr/>
        </p:nvSpPr>
        <p:spPr>
          <a:xfrm>
            <a:off x="5353583" y="1209261"/>
            <a:ext cx="543859" cy="373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hangingPunct="0">
              <a:lnSpc>
                <a:spcPct val="110000"/>
              </a:lnSpc>
              <a:spcAft>
                <a:spcPts val="600"/>
              </a:spcAft>
              <a:defRPr/>
            </a:pPr>
            <a:r>
              <a:rPr lang="en-US" altLang="zh-CN" kern="0" dirty="0">
                <a:solidFill>
                  <a:srgbClr val="000000"/>
                </a:solidFill>
                <a:latin typeface="Times New Roman" panose="02020603050405020304" pitchFamily="18" charset="0"/>
                <a:ea typeface="微软雅黑"/>
                <a:cs typeface="Times New Roman" panose="02020603050405020304" pitchFamily="18" charset="0"/>
                <a:sym typeface="Arial"/>
              </a:rPr>
              <a:t>5.1</a:t>
            </a:r>
            <a:endParaRPr lang="zh-CN" altLang="en-US" kern="0" dirty="0">
              <a:solidFill>
                <a:srgbClr val="000000"/>
              </a:solidFill>
              <a:latin typeface="Times New Roman" panose="02020603050405020304" pitchFamily="18" charset="0"/>
              <a:ea typeface="微软雅黑"/>
              <a:cs typeface="Times New Roman" panose="02020603050405020304" pitchFamily="18" charset="0"/>
              <a:sym typeface="Arial"/>
            </a:endParaRPr>
          </a:p>
        </p:txBody>
      </p:sp>
      <p:sp>
        <p:nvSpPr>
          <p:cNvPr id="26" name="文本框 25">
            <a:extLst>
              <a:ext uri="{FF2B5EF4-FFF2-40B4-BE49-F238E27FC236}">
                <a16:creationId xmlns:a16="http://schemas.microsoft.com/office/drawing/2014/main" id="{FB382BF4-D1DA-2396-0B4E-152FC97C6D42}"/>
              </a:ext>
            </a:extLst>
          </p:cNvPr>
          <p:cNvSpPr txBox="1"/>
          <p:nvPr/>
        </p:nvSpPr>
        <p:spPr>
          <a:xfrm>
            <a:off x="6068179" y="1209261"/>
            <a:ext cx="543859" cy="373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hangingPunct="0">
              <a:lnSpc>
                <a:spcPct val="110000"/>
              </a:lnSpc>
              <a:spcAft>
                <a:spcPts val="600"/>
              </a:spcAft>
              <a:defRPr/>
            </a:pPr>
            <a:r>
              <a:rPr lang="en-US" altLang="zh-CN" kern="0" dirty="0">
                <a:solidFill>
                  <a:srgbClr val="000000"/>
                </a:solidFill>
                <a:latin typeface="Times New Roman" panose="02020603050405020304" pitchFamily="18" charset="0"/>
                <a:ea typeface="微软雅黑"/>
                <a:cs typeface="Times New Roman" panose="02020603050405020304" pitchFamily="18" charset="0"/>
                <a:sym typeface="Arial"/>
              </a:rPr>
              <a:t>6.1</a:t>
            </a:r>
            <a:endParaRPr lang="zh-CN" altLang="en-US" kern="0" dirty="0">
              <a:solidFill>
                <a:srgbClr val="000000"/>
              </a:solidFill>
              <a:latin typeface="Times New Roman" panose="02020603050405020304" pitchFamily="18" charset="0"/>
              <a:ea typeface="微软雅黑"/>
              <a:cs typeface="Times New Roman" panose="02020603050405020304" pitchFamily="18" charset="0"/>
              <a:sym typeface="Arial"/>
            </a:endParaRPr>
          </a:p>
        </p:txBody>
      </p:sp>
      <p:sp>
        <p:nvSpPr>
          <p:cNvPr id="27" name="文本框 26">
            <a:extLst>
              <a:ext uri="{FF2B5EF4-FFF2-40B4-BE49-F238E27FC236}">
                <a16:creationId xmlns:a16="http://schemas.microsoft.com/office/drawing/2014/main" id="{58CEFD8E-1F4A-CACE-3909-BE84E5DC5627}"/>
              </a:ext>
            </a:extLst>
          </p:cNvPr>
          <p:cNvSpPr txBox="1"/>
          <p:nvPr/>
        </p:nvSpPr>
        <p:spPr>
          <a:xfrm>
            <a:off x="6782775" y="1209261"/>
            <a:ext cx="543859" cy="373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hangingPunct="0">
              <a:lnSpc>
                <a:spcPct val="110000"/>
              </a:lnSpc>
              <a:spcAft>
                <a:spcPts val="600"/>
              </a:spcAft>
              <a:defRPr/>
            </a:pPr>
            <a:r>
              <a:rPr lang="en-US" altLang="zh-CN" kern="0" dirty="0">
                <a:solidFill>
                  <a:srgbClr val="000000"/>
                </a:solidFill>
                <a:latin typeface="Times New Roman" panose="02020603050405020304" pitchFamily="18" charset="0"/>
                <a:ea typeface="微软雅黑"/>
                <a:cs typeface="Times New Roman" panose="02020603050405020304" pitchFamily="18" charset="0"/>
                <a:sym typeface="Arial"/>
              </a:rPr>
              <a:t>7.1</a:t>
            </a:r>
            <a:endParaRPr lang="zh-CN" altLang="en-US" kern="0" dirty="0">
              <a:solidFill>
                <a:srgbClr val="000000"/>
              </a:solidFill>
              <a:latin typeface="Times New Roman" panose="02020603050405020304" pitchFamily="18" charset="0"/>
              <a:ea typeface="微软雅黑"/>
              <a:cs typeface="Times New Roman" panose="02020603050405020304" pitchFamily="18" charset="0"/>
              <a:sym typeface="Arial"/>
            </a:endParaRPr>
          </a:p>
        </p:txBody>
      </p:sp>
      <p:sp>
        <p:nvSpPr>
          <p:cNvPr id="28" name="文本框 27">
            <a:extLst>
              <a:ext uri="{FF2B5EF4-FFF2-40B4-BE49-F238E27FC236}">
                <a16:creationId xmlns:a16="http://schemas.microsoft.com/office/drawing/2014/main" id="{1DDA20FE-FD93-11F5-499E-E8876B323378}"/>
              </a:ext>
            </a:extLst>
          </p:cNvPr>
          <p:cNvSpPr txBox="1"/>
          <p:nvPr/>
        </p:nvSpPr>
        <p:spPr>
          <a:xfrm>
            <a:off x="7497371" y="1209261"/>
            <a:ext cx="543859" cy="373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hangingPunct="0">
              <a:lnSpc>
                <a:spcPct val="110000"/>
              </a:lnSpc>
              <a:spcAft>
                <a:spcPts val="600"/>
              </a:spcAft>
              <a:defRPr/>
            </a:pPr>
            <a:r>
              <a:rPr lang="en-US" altLang="zh-CN" kern="0" dirty="0">
                <a:solidFill>
                  <a:srgbClr val="000000"/>
                </a:solidFill>
                <a:latin typeface="Times New Roman" panose="02020603050405020304" pitchFamily="18" charset="0"/>
                <a:ea typeface="微软雅黑"/>
                <a:cs typeface="Times New Roman" panose="02020603050405020304" pitchFamily="18" charset="0"/>
                <a:sym typeface="Arial"/>
              </a:rPr>
              <a:t>8.1</a:t>
            </a:r>
            <a:endParaRPr lang="zh-CN" altLang="en-US" kern="0" dirty="0">
              <a:solidFill>
                <a:srgbClr val="000000"/>
              </a:solidFill>
              <a:latin typeface="Times New Roman" panose="02020603050405020304" pitchFamily="18" charset="0"/>
              <a:ea typeface="微软雅黑"/>
              <a:cs typeface="Times New Roman" panose="02020603050405020304" pitchFamily="18" charset="0"/>
              <a:sym typeface="Arial"/>
            </a:endParaRPr>
          </a:p>
        </p:txBody>
      </p:sp>
      <p:sp>
        <p:nvSpPr>
          <p:cNvPr id="29" name="文本框 28">
            <a:extLst>
              <a:ext uri="{FF2B5EF4-FFF2-40B4-BE49-F238E27FC236}">
                <a16:creationId xmlns:a16="http://schemas.microsoft.com/office/drawing/2014/main" id="{D033ABF4-0A21-3B56-A404-D987D45E5BAA}"/>
              </a:ext>
            </a:extLst>
          </p:cNvPr>
          <p:cNvSpPr txBox="1"/>
          <p:nvPr/>
        </p:nvSpPr>
        <p:spPr>
          <a:xfrm>
            <a:off x="8211964" y="1209261"/>
            <a:ext cx="543859" cy="373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hangingPunct="0">
              <a:lnSpc>
                <a:spcPct val="110000"/>
              </a:lnSpc>
              <a:spcAft>
                <a:spcPts val="600"/>
              </a:spcAft>
              <a:defRPr/>
            </a:pPr>
            <a:r>
              <a:rPr lang="en-US" altLang="zh-CN" kern="0" dirty="0">
                <a:solidFill>
                  <a:srgbClr val="000000"/>
                </a:solidFill>
                <a:latin typeface="Times New Roman" panose="02020603050405020304" pitchFamily="18" charset="0"/>
                <a:ea typeface="微软雅黑"/>
                <a:cs typeface="Times New Roman" panose="02020603050405020304" pitchFamily="18" charset="0"/>
                <a:sym typeface="Arial"/>
              </a:rPr>
              <a:t>9.1</a:t>
            </a:r>
            <a:endParaRPr lang="zh-CN" altLang="en-US" kern="0" dirty="0">
              <a:solidFill>
                <a:srgbClr val="000000"/>
              </a:solidFill>
              <a:latin typeface="Times New Roman" panose="02020603050405020304" pitchFamily="18" charset="0"/>
              <a:ea typeface="微软雅黑"/>
              <a:cs typeface="Times New Roman" panose="02020603050405020304" pitchFamily="18" charset="0"/>
              <a:sym typeface="Arial"/>
            </a:endParaRPr>
          </a:p>
        </p:txBody>
      </p:sp>
      <p:sp>
        <p:nvSpPr>
          <p:cNvPr id="30" name="文本框 29">
            <a:extLst>
              <a:ext uri="{FF2B5EF4-FFF2-40B4-BE49-F238E27FC236}">
                <a16:creationId xmlns:a16="http://schemas.microsoft.com/office/drawing/2014/main" id="{2722AD18-4F56-714F-03E4-B5B5F8A93797}"/>
              </a:ext>
            </a:extLst>
          </p:cNvPr>
          <p:cNvSpPr txBox="1"/>
          <p:nvPr/>
        </p:nvSpPr>
        <p:spPr>
          <a:xfrm>
            <a:off x="8884792" y="1209261"/>
            <a:ext cx="632662" cy="373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hangingPunct="0">
              <a:lnSpc>
                <a:spcPct val="110000"/>
              </a:lnSpc>
              <a:spcAft>
                <a:spcPts val="600"/>
              </a:spcAft>
              <a:defRPr/>
            </a:pPr>
            <a:r>
              <a:rPr lang="en-US" altLang="zh-CN" kern="0" dirty="0">
                <a:solidFill>
                  <a:srgbClr val="000000"/>
                </a:solidFill>
                <a:latin typeface="Times New Roman" panose="02020603050405020304" pitchFamily="18" charset="0"/>
                <a:ea typeface="微软雅黑"/>
                <a:cs typeface="Times New Roman" panose="02020603050405020304" pitchFamily="18" charset="0"/>
                <a:sym typeface="Arial"/>
              </a:rPr>
              <a:t>10.1</a:t>
            </a:r>
            <a:endParaRPr lang="zh-CN" altLang="en-US" kern="0" dirty="0">
              <a:solidFill>
                <a:srgbClr val="000000"/>
              </a:solidFill>
              <a:latin typeface="Times New Roman" panose="02020603050405020304" pitchFamily="18" charset="0"/>
              <a:ea typeface="微软雅黑"/>
              <a:cs typeface="Times New Roman" panose="02020603050405020304" pitchFamily="18" charset="0"/>
              <a:sym typeface="Arial"/>
            </a:endParaRPr>
          </a:p>
        </p:txBody>
      </p:sp>
      <p:sp>
        <p:nvSpPr>
          <p:cNvPr id="31" name="椭圆 30">
            <a:extLst>
              <a:ext uri="{FF2B5EF4-FFF2-40B4-BE49-F238E27FC236}">
                <a16:creationId xmlns:a16="http://schemas.microsoft.com/office/drawing/2014/main" id="{129D50BB-2D54-42B3-98BC-4D569E8BEC9E}"/>
              </a:ext>
            </a:extLst>
          </p:cNvPr>
          <p:cNvSpPr/>
          <p:nvPr/>
        </p:nvSpPr>
        <p:spPr>
          <a:xfrm>
            <a:off x="4787508" y="1514885"/>
            <a:ext cx="183770" cy="181576"/>
          </a:xfrm>
          <a:prstGeom prst="ellipse">
            <a:avLst/>
          </a:prstGeom>
          <a:solidFill>
            <a:srgbClr val="90C1CD"/>
          </a:solidFill>
          <a:ln w="12700" cap="flat">
            <a:no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defRPr/>
            </a:pPr>
            <a:endParaRPr lang="zh-CN" altLang="en-US" sz="2400" kern="0">
              <a:solidFill>
                <a:srgbClr val="000000"/>
              </a:solidFill>
              <a:latin typeface="Arial"/>
              <a:ea typeface="微软雅黑"/>
              <a:cs typeface="+mj-cs"/>
              <a:sym typeface="Arial"/>
            </a:endParaRPr>
          </a:p>
        </p:txBody>
      </p:sp>
      <p:sp>
        <p:nvSpPr>
          <p:cNvPr id="32" name="椭圆 31">
            <a:extLst>
              <a:ext uri="{FF2B5EF4-FFF2-40B4-BE49-F238E27FC236}">
                <a16:creationId xmlns:a16="http://schemas.microsoft.com/office/drawing/2014/main" id="{776EDB8A-45A7-B123-F4A0-5647DE40E86F}"/>
              </a:ext>
            </a:extLst>
          </p:cNvPr>
          <p:cNvSpPr/>
          <p:nvPr/>
        </p:nvSpPr>
        <p:spPr>
          <a:xfrm>
            <a:off x="3344825" y="1514885"/>
            <a:ext cx="183770" cy="181576"/>
          </a:xfrm>
          <a:prstGeom prst="ellipse">
            <a:avLst/>
          </a:prstGeom>
          <a:solidFill>
            <a:srgbClr val="90C1CD"/>
          </a:solidFill>
          <a:ln w="12700" cap="flat">
            <a:no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defRPr/>
            </a:pPr>
            <a:endParaRPr lang="zh-CN" altLang="en-US" sz="2400" kern="0">
              <a:solidFill>
                <a:srgbClr val="000000"/>
              </a:solidFill>
              <a:latin typeface="Arial"/>
              <a:ea typeface="微软雅黑"/>
              <a:cs typeface="+mj-cs"/>
              <a:sym typeface="Arial"/>
            </a:endParaRPr>
          </a:p>
        </p:txBody>
      </p:sp>
      <p:sp>
        <p:nvSpPr>
          <p:cNvPr id="33" name="椭圆 32">
            <a:extLst>
              <a:ext uri="{FF2B5EF4-FFF2-40B4-BE49-F238E27FC236}">
                <a16:creationId xmlns:a16="http://schemas.microsoft.com/office/drawing/2014/main" id="{AF6328EF-DDD9-A27A-0C39-22A7992243D2}"/>
              </a:ext>
            </a:extLst>
          </p:cNvPr>
          <p:cNvSpPr/>
          <p:nvPr/>
        </p:nvSpPr>
        <p:spPr>
          <a:xfrm>
            <a:off x="4107455" y="1514885"/>
            <a:ext cx="183770" cy="181576"/>
          </a:xfrm>
          <a:prstGeom prst="ellipse">
            <a:avLst/>
          </a:prstGeom>
          <a:solidFill>
            <a:srgbClr val="90C1CD"/>
          </a:solidFill>
          <a:ln w="12700" cap="flat">
            <a:no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defRPr/>
            </a:pPr>
            <a:endParaRPr lang="zh-CN" altLang="en-US" sz="2400" kern="0">
              <a:solidFill>
                <a:srgbClr val="000000"/>
              </a:solidFill>
              <a:latin typeface="Arial"/>
              <a:ea typeface="微软雅黑"/>
              <a:cs typeface="+mj-cs"/>
              <a:sym typeface="Arial"/>
            </a:endParaRPr>
          </a:p>
        </p:txBody>
      </p:sp>
      <p:sp>
        <p:nvSpPr>
          <p:cNvPr id="34" name="椭圆 33">
            <a:extLst>
              <a:ext uri="{FF2B5EF4-FFF2-40B4-BE49-F238E27FC236}">
                <a16:creationId xmlns:a16="http://schemas.microsoft.com/office/drawing/2014/main" id="{90CF86ED-C3AD-6B75-8EF5-0E65302BFEA2}"/>
              </a:ext>
            </a:extLst>
          </p:cNvPr>
          <p:cNvSpPr/>
          <p:nvPr/>
        </p:nvSpPr>
        <p:spPr>
          <a:xfrm>
            <a:off x="5491066" y="1514885"/>
            <a:ext cx="183770" cy="181576"/>
          </a:xfrm>
          <a:prstGeom prst="ellipse">
            <a:avLst/>
          </a:prstGeom>
          <a:solidFill>
            <a:srgbClr val="90C1CD"/>
          </a:solidFill>
          <a:ln w="12700" cap="flat">
            <a:no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defRPr/>
            </a:pPr>
            <a:endParaRPr lang="zh-CN" altLang="en-US" sz="2400" kern="0">
              <a:solidFill>
                <a:srgbClr val="000000"/>
              </a:solidFill>
              <a:latin typeface="Arial"/>
              <a:ea typeface="微软雅黑"/>
              <a:cs typeface="+mj-cs"/>
              <a:sym typeface="Arial"/>
            </a:endParaRPr>
          </a:p>
        </p:txBody>
      </p:sp>
      <p:sp>
        <p:nvSpPr>
          <p:cNvPr id="35" name="椭圆 34">
            <a:extLst>
              <a:ext uri="{FF2B5EF4-FFF2-40B4-BE49-F238E27FC236}">
                <a16:creationId xmlns:a16="http://schemas.microsoft.com/office/drawing/2014/main" id="{5FCFE6AE-9F30-0CF7-6277-B8992DB942B8}"/>
              </a:ext>
            </a:extLst>
          </p:cNvPr>
          <p:cNvSpPr/>
          <p:nvPr/>
        </p:nvSpPr>
        <p:spPr>
          <a:xfrm>
            <a:off x="6248223" y="1512920"/>
            <a:ext cx="183770" cy="181576"/>
          </a:xfrm>
          <a:prstGeom prst="ellipse">
            <a:avLst/>
          </a:prstGeom>
          <a:solidFill>
            <a:srgbClr val="90C1CD"/>
          </a:solidFill>
          <a:ln w="12700" cap="flat">
            <a:no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defRPr/>
            </a:pPr>
            <a:endParaRPr lang="zh-CN" altLang="en-US" sz="2400" kern="0">
              <a:solidFill>
                <a:srgbClr val="000000"/>
              </a:solidFill>
              <a:latin typeface="Arial"/>
              <a:ea typeface="微软雅黑"/>
              <a:cs typeface="+mj-cs"/>
              <a:sym typeface="Arial"/>
            </a:endParaRPr>
          </a:p>
        </p:txBody>
      </p:sp>
      <p:sp>
        <p:nvSpPr>
          <p:cNvPr id="36" name="椭圆 35">
            <a:extLst>
              <a:ext uri="{FF2B5EF4-FFF2-40B4-BE49-F238E27FC236}">
                <a16:creationId xmlns:a16="http://schemas.microsoft.com/office/drawing/2014/main" id="{59753317-C6EF-9CD7-BE1E-710A30936A24}"/>
              </a:ext>
            </a:extLst>
          </p:cNvPr>
          <p:cNvSpPr/>
          <p:nvPr/>
        </p:nvSpPr>
        <p:spPr>
          <a:xfrm>
            <a:off x="6958647" y="1512920"/>
            <a:ext cx="183770" cy="181576"/>
          </a:xfrm>
          <a:prstGeom prst="ellipse">
            <a:avLst/>
          </a:prstGeom>
          <a:solidFill>
            <a:srgbClr val="90C1CD"/>
          </a:solidFill>
          <a:ln w="12700" cap="flat">
            <a:no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defRPr/>
            </a:pPr>
            <a:endParaRPr lang="zh-CN" altLang="en-US" sz="2400" kern="0">
              <a:solidFill>
                <a:srgbClr val="000000"/>
              </a:solidFill>
              <a:latin typeface="Arial"/>
              <a:ea typeface="微软雅黑"/>
              <a:cs typeface="+mj-cs"/>
              <a:sym typeface="Arial"/>
            </a:endParaRPr>
          </a:p>
        </p:txBody>
      </p:sp>
      <p:sp>
        <p:nvSpPr>
          <p:cNvPr id="37" name="椭圆 36">
            <a:extLst>
              <a:ext uri="{FF2B5EF4-FFF2-40B4-BE49-F238E27FC236}">
                <a16:creationId xmlns:a16="http://schemas.microsoft.com/office/drawing/2014/main" id="{A1EC2737-A3DC-4133-4C6F-E120714E5551}"/>
              </a:ext>
            </a:extLst>
          </p:cNvPr>
          <p:cNvSpPr/>
          <p:nvPr/>
        </p:nvSpPr>
        <p:spPr>
          <a:xfrm>
            <a:off x="7674275" y="1512920"/>
            <a:ext cx="183770" cy="181576"/>
          </a:xfrm>
          <a:prstGeom prst="ellipse">
            <a:avLst/>
          </a:prstGeom>
          <a:solidFill>
            <a:srgbClr val="90C1CD"/>
          </a:solidFill>
          <a:ln w="12700" cap="flat">
            <a:no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defRPr/>
            </a:pPr>
            <a:endParaRPr lang="zh-CN" altLang="en-US" sz="2400" kern="0">
              <a:solidFill>
                <a:srgbClr val="000000"/>
              </a:solidFill>
              <a:latin typeface="Arial"/>
              <a:ea typeface="微软雅黑"/>
              <a:cs typeface="+mj-cs"/>
              <a:sym typeface="Arial"/>
            </a:endParaRPr>
          </a:p>
        </p:txBody>
      </p:sp>
      <p:sp>
        <p:nvSpPr>
          <p:cNvPr id="38" name="椭圆 37">
            <a:extLst>
              <a:ext uri="{FF2B5EF4-FFF2-40B4-BE49-F238E27FC236}">
                <a16:creationId xmlns:a16="http://schemas.microsoft.com/office/drawing/2014/main" id="{49C1577E-4262-D208-8DD8-DCD836D41EF0}"/>
              </a:ext>
            </a:extLst>
          </p:cNvPr>
          <p:cNvSpPr/>
          <p:nvPr/>
        </p:nvSpPr>
        <p:spPr>
          <a:xfrm>
            <a:off x="8392008" y="1510553"/>
            <a:ext cx="183770" cy="181576"/>
          </a:xfrm>
          <a:prstGeom prst="ellipse">
            <a:avLst/>
          </a:prstGeom>
          <a:solidFill>
            <a:srgbClr val="90C1CD"/>
          </a:solidFill>
          <a:ln w="12700" cap="flat">
            <a:no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defRPr/>
            </a:pPr>
            <a:endParaRPr lang="zh-CN" altLang="en-US" sz="2400" kern="0">
              <a:solidFill>
                <a:srgbClr val="000000"/>
              </a:solidFill>
              <a:latin typeface="Arial"/>
              <a:ea typeface="微软雅黑"/>
              <a:cs typeface="+mj-cs"/>
              <a:sym typeface="Arial"/>
            </a:endParaRPr>
          </a:p>
        </p:txBody>
      </p:sp>
      <p:sp>
        <p:nvSpPr>
          <p:cNvPr id="39" name="椭圆 38">
            <a:extLst>
              <a:ext uri="{FF2B5EF4-FFF2-40B4-BE49-F238E27FC236}">
                <a16:creationId xmlns:a16="http://schemas.microsoft.com/office/drawing/2014/main" id="{1EC6C4E4-275D-0E07-D593-5BF83D7EF4A8}"/>
              </a:ext>
            </a:extLst>
          </p:cNvPr>
          <p:cNvSpPr/>
          <p:nvPr/>
        </p:nvSpPr>
        <p:spPr>
          <a:xfrm>
            <a:off x="9102937" y="1510553"/>
            <a:ext cx="183770" cy="181576"/>
          </a:xfrm>
          <a:prstGeom prst="ellipse">
            <a:avLst/>
          </a:prstGeom>
          <a:solidFill>
            <a:srgbClr val="90C1CD"/>
          </a:solidFill>
          <a:ln w="12700" cap="flat">
            <a:no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defRPr/>
            </a:pPr>
            <a:endParaRPr lang="zh-CN" altLang="en-US" sz="2400" kern="0">
              <a:solidFill>
                <a:srgbClr val="000000"/>
              </a:solidFill>
              <a:latin typeface="Arial"/>
              <a:ea typeface="微软雅黑"/>
              <a:cs typeface="+mj-cs"/>
              <a:sym typeface="Arial"/>
            </a:endParaRPr>
          </a:p>
        </p:txBody>
      </p:sp>
    </p:spTree>
    <p:extLst>
      <p:ext uri="{BB962C8B-B14F-4D97-AF65-F5344CB8AC3E}">
        <p14:creationId xmlns:p14="http://schemas.microsoft.com/office/powerpoint/2010/main" val="1323659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E3EA13-A21C-91FF-516C-10D12DB21DF0}"/>
              </a:ext>
            </a:extLst>
          </p:cNvPr>
          <p:cNvSpPr>
            <a:spLocks noGrp="1"/>
          </p:cNvSpPr>
          <p:nvPr>
            <p:ph type="title"/>
          </p:nvPr>
        </p:nvSpPr>
        <p:spPr/>
        <p:txBody>
          <a:bodyPr/>
          <a:lstStyle/>
          <a:p>
            <a:r>
              <a:rPr kumimoji="1" lang="zh-CN" altLang="en-US" dirty="0"/>
              <a:t>案例引入</a:t>
            </a:r>
            <a:r>
              <a:rPr kumimoji="1" lang="en-US" altLang="zh-CN" dirty="0"/>
              <a:t>6</a:t>
            </a:r>
            <a:r>
              <a:rPr kumimoji="1" lang="zh-CN" altLang="en-US" dirty="0"/>
              <a:t>：水果期货交易</a:t>
            </a:r>
          </a:p>
        </p:txBody>
      </p:sp>
      <p:sp>
        <p:nvSpPr>
          <p:cNvPr id="3" name="灯片编号占位符 2">
            <a:extLst>
              <a:ext uri="{FF2B5EF4-FFF2-40B4-BE49-F238E27FC236}">
                <a16:creationId xmlns:a16="http://schemas.microsoft.com/office/drawing/2014/main" id="{E7C8BDBF-F3B8-3D2D-3EAA-FD8DBB31ADE8}"/>
              </a:ext>
            </a:extLst>
          </p:cNvPr>
          <p:cNvSpPr>
            <a:spLocks noGrp="1"/>
          </p:cNvSpPr>
          <p:nvPr>
            <p:ph type="sldNum" sz="quarter" idx="10"/>
          </p:nvPr>
        </p:nvSpPr>
        <p:spPr/>
        <p:txBody>
          <a:bodyPr/>
          <a:lstStyle/>
          <a:p>
            <a:fld id="{F56ABC50-C693-6145-8FE9-48A83A944B62}" type="slidenum">
              <a:rPr kumimoji="1" lang="zh-CN" altLang="en-US" smtClean="0"/>
              <a:pPr/>
              <a:t>26</a:t>
            </a:fld>
            <a:endParaRPr kumimoji="1" lang="zh-CN" altLang="en-US"/>
          </a:p>
        </p:txBody>
      </p:sp>
      <p:sp>
        <p:nvSpPr>
          <p:cNvPr id="4" name="内容占位符 3">
            <a:extLst>
              <a:ext uri="{FF2B5EF4-FFF2-40B4-BE49-F238E27FC236}">
                <a16:creationId xmlns:a16="http://schemas.microsoft.com/office/drawing/2014/main" id="{3280FA0B-C97C-9971-3F5B-E0DE41BFC4C6}"/>
              </a:ext>
            </a:extLst>
          </p:cNvPr>
          <p:cNvSpPr>
            <a:spLocks noGrp="1"/>
          </p:cNvSpPr>
          <p:nvPr>
            <p:ph sz="quarter" idx="11"/>
          </p:nvPr>
        </p:nvSpPr>
        <p:spPr/>
        <p:txBody>
          <a:bodyPr/>
          <a:lstStyle/>
          <a:p>
            <a:r>
              <a:rPr kumimoji="1" lang="zh-CN" altLang="en-US" dirty="0"/>
              <a:t>果汁厂商进行期货交易的账户初始资金为</a:t>
            </a:r>
            <a:r>
              <a:rPr kumimoji="1" lang="en-US" altLang="zh-CN" dirty="0"/>
              <a:t>10,000</a:t>
            </a:r>
            <a:r>
              <a:rPr kumimoji="1" lang="zh-CN" altLang="en-US" dirty="0"/>
              <a:t>元。 </a:t>
            </a:r>
          </a:p>
          <a:p>
            <a:r>
              <a:rPr kumimoji="1" lang="en-US" altLang="zh-CN" dirty="0"/>
              <a:t>3</a:t>
            </a:r>
            <a:r>
              <a:rPr kumimoji="1" lang="zh-CN" altLang="en-US" dirty="0"/>
              <a:t>月</a:t>
            </a:r>
            <a:r>
              <a:rPr kumimoji="1" lang="en-US" altLang="zh-CN" dirty="0"/>
              <a:t>1</a:t>
            </a:r>
            <a:r>
              <a:rPr kumimoji="1" lang="zh-CN" altLang="en-US" dirty="0"/>
              <a:t>日，果汁厂商看到</a:t>
            </a:r>
            <a:r>
              <a:rPr kumimoji="1" lang="en-US" altLang="zh-CN" dirty="0"/>
              <a:t>10</a:t>
            </a:r>
            <a:r>
              <a:rPr kumimoji="1" lang="zh-CN" altLang="en-US" dirty="0"/>
              <a:t>月交货的苹果期货合约 </a:t>
            </a:r>
            <a:r>
              <a:rPr kumimoji="1" lang="en-US" altLang="zh-CN" dirty="0"/>
              <a:t>(</a:t>
            </a:r>
            <a:r>
              <a:rPr kumimoji="1" lang="zh-CN" altLang="en-US" dirty="0"/>
              <a:t>合约代码：</a:t>
            </a:r>
            <a:r>
              <a:rPr kumimoji="1" lang="de-DE" altLang="zh-CN" dirty="0"/>
              <a:t>AP810</a:t>
            </a:r>
            <a:r>
              <a:rPr kumimoji="1" lang="zh-CN" altLang="de-DE" dirty="0"/>
              <a:t>，</a:t>
            </a:r>
            <a:r>
              <a:rPr kumimoji="1" lang="de-DE" altLang="zh-CN" dirty="0"/>
              <a:t>AP</a:t>
            </a:r>
            <a:r>
              <a:rPr kumimoji="1" lang="zh-CN" altLang="en-US" dirty="0"/>
              <a:t>是</a:t>
            </a:r>
            <a:r>
              <a:rPr kumimoji="1" lang="de-DE" altLang="zh-CN" dirty="0" err="1"/>
              <a:t>apple</a:t>
            </a:r>
            <a:r>
              <a:rPr kumimoji="1" lang="zh-CN" altLang="en-US" dirty="0"/>
              <a:t>的缩写，</a:t>
            </a:r>
            <a:r>
              <a:rPr kumimoji="1" lang="en-US" altLang="zh-CN" dirty="0"/>
              <a:t>810</a:t>
            </a:r>
            <a:r>
              <a:rPr kumimoji="1" lang="zh-CN" altLang="en-US" dirty="0"/>
              <a:t>表示</a:t>
            </a:r>
            <a:r>
              <a:rPr kumimoji="1" lang="en-US" altLang="zh-CN" dirty="0"/>
              <a:t>18</a:t>
            </a:r>
            <a:r>
              <a:rPr kumimoji="1" lang="zh-CN" altLang="en-US" dirty="0"/>
              <a:t>年</a:t>
            </a:r>
            <a:r>
              <a:rPr kumimoji="1" lang="en-US" altLang="zh-CN" dirty="0"/>
              <a:t>10</a:t>
            </a:r>
            <a:r>
              <a:rPr kumimoji="1" lang="zh-CN" altLang="en-US" dirty="0"/>
              <a:t>月份交货</a:t>
            </a:r>
            <a:r>
              <a:rPr kumimoji="1" lang="en-US" altLang="zh-CN" dirty="0"/>
              <a:t>) </a:t>
            </a:r>
            <a:r>
              <a:rPr kumimoji="1" lang="zh-CN" altLang="en-US" dirty="0"/>
              <a:t>交割价格为</a:t>
            </a:r>
            <a:r>
              <a:rPr kumimoji="1" lang="en-US" altLang="zh-CN" dirty="0"/>
              <a:t>6,000</a:t>
            </a:r>
            <a:r>
              <a:rPr kumimoji="1" lang="zh-CN" altLang="en-US" dirty="0"/>
              <a:t>元</a:t>
            </a:r>
            <a:r>
              <a:rPr kumimoji="1" lang="en-US" altLang="zh-CN" dirty="0"/>
              <a:t>/</a:t>
            </a:r>
            <a:r>
              <a:rPr kumimoji="1" lang="zh-CN" altLang="en-US" dirty="0"/>
              <a:t>手 （一手是</a:t>
            </a:r>
            <a:r>
              <a:rPr kumimoji="1" lang="en-US" altLang="zh-CN" dirty="0"/>
              <a:t>10</a:t>
            </a:r>
            <a:r>
              <a:rPr kumimoji="1" lang="zh-CN" altLang="en-US" dirty="0"/>
              <a:t>吨），于是下单买入</a:t>
            </a:r>
            <a:r>
              <a:rPr kumimoji="1" lang="en-US" altLang="zh-CN" dirty="0"/>
              <a:t>10</a:t>
            </a:r>
            <a:r>
              <a:rPr kumimoji="1" lang="zh-CN" altLang="en-US" dirty="0"/>
              <a:t>手该合约；</a:t>
            </a:r>
          </a:p>
          <a:p>
            <a:r>
              <a:rPr kumimoji="1" lang="zh-CN" altLang="en-US" dirty="0"/>
              <a:t>另一方面，有一个交易对手果农甲选择了以</a:t>
            </a:r>
            <a:r>
              <a:rPr kumimoji="1" lang="en-US" altLang="zh-CN" dirty="0"/>
              <a:t>6,000</a:t>
            </a:r>
            <a:r>
              <a:rPr kumimoji="1" lang="zh-CN" altLang="en-US" dirty="0"/>
              <a:t>元</a:t>
            </a:r>
            <a:r>
              <a:rPr kumimoji="1" lang="en-US" altLang="zh-CN" dirty="0"/>
              <a:t>/</a:t>
            </a:r>
            <a:r>
              <a:rPr kumimoji="1" lang="zh-CN" altLang="en-US" dirty="0"/>
              <a:t>手的价格卖出</a:t>
            </a:r>
            <a:r>
              <a:rPr kumimoji="1" lang="en-US" altLang="zh-CN" dirty="0"/>
              <a:t>10</a:t>
            </a:r>
            <a:r>
              <a:rPr kumimoji="1" lang="zh-CN" altLang="en-US" dirty="0"/>
              <a:t>手该合约。交易所会撮合这两个价格匹配成交，并冻结双方各</a:t>
            </a:r>
            <a:r>
              <a:rPr kumimoji="1" lang="en-US" altLang="zh-CN" dirty="0"/>
              <a:t>7%</a:t>
            </a:r>
            <a:r>
              <a:rPr kumimoji="1" lang="zh-CN" altLang="en-US" dirty="0"/>
              <a:t>的保证金，即双方为这笔交易各付出了</a:t>
            </a:r>
            <a:r>
              <a:rPr kumimoji="1" lang="en-US" altLang="zh-CN" dirty="0"/>
              <a:t>6,000*10*7% = 4,200</a:t>
            </a:r>
            <a:r>
              <a:rPr kumimoji="1" lang="zh-CN" altLang="en-US" dirty="0"/>
              <a:t>元。</a:t>
            </a:r>
          </a:p>
          <a:p>
            <a:endParaRPr kumimoji="1" lang="zh-CN" altLang="en-US" dirty="0"/>
          </a:p>
          <a:p>
            <a:endParaRPr kumimoji="1" lang="zh-CN" altLang="en-US" dirty="0"/>
          </a:p>
        </p:txBody>
      </p:sp>
    </p:spTree>
    <p:extLst>
      <p:ext uri="{BB962C8B-B14F-4D97-AF65-F5344CB8AC3E}">
        <p14:creationId xmlns:p14="http://schemas.microsoft.com/office/powerpoint/2010/main" val="1158572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C9322-3152-E1BE-196D-93595BB80B2E}"/>
              </a:ext>
            </a:extLst>
          </p:cNvPr>
          <p:cNvSpPr>
            <a:spLocks noGrp="1"/>
          </p:cNvSpPr>
          <p:nvPr>
            <p:ph type="title"/>
          </p:nvPr>
        </p:nvSpPr>
        <p:spPr/>
        <p:txBody>
          <a:bodyPr/>
          <a:lstStyle/>
          <a:p>
            <a:r>
              <a:rPr kumimoji="1" lang="zh-CN" altLang="en-US" dirty="0"/>
              <a:t>案例引入</a:t>
            </a:r>
            <a:r>
              <a:rPr kumimoji="1" lang="en-US" altLang="zh-CN" dirty="0"/>
              <a:t>6</a:t>
            </a:r>
            <a:r>
              <a:rPr kumimoji="1" lang="zh-CN" altLang="en-US" dirty="0"/>
              <a:t>：水果期货交易</a:t>
            </a:r>
          </a:p>
        </p:txBody>
      </p:sp>
      <p:sp>
        <p:nvSpPr>
          <p:cNvPr id="3" name="灯片编号占位符 2">
            <a:extLst>
              <a:ext uri="{FF2B5EF4-FFF2-40B4-BE49-F238E27FC236}">
                <a16:creationId xmlns:a16="http://schemas.microsoft.com/office/drawing/2014/main" id="{8535062A-B525-DE13-F2FA-F0996371BB8A}"/>
              </a:ext>
            </a:extLst>
          </p:cNvPr>
          <p:cNvSpPr>
            <a:spLocks noGrp="1"/>
          </p:cNvSpPr>
          <p:nvPr>
            <p:ph type="sldNum" sz="quarter" idx="10"/>
          </p:nvPr>
        </p:nvSpPr>
        <p:spPr/>
        <p:txBody>
          <a:bodyPr/>
          <a:lstStyle/>
          <a:p>
            <a:fld id="{F56ABC50-C693-6145-8FE9-48A83A944B62}" type="slidenum">
              <a:rPr kumimoji="1" lang="zh-CN" altLang="en-US" smtClean="0"/>
              <a:pPr/>
              <a:t>27</a:t>
            </a:fld>
            <a:endParaRPr kumimoji="1" lang="zh-CN" altLang="en-US"/>
          </a:p>
        </p:txBody>
      </p:sp>
      <p:sp>
        <p:nvSpPr>
          <p:cNvPr id="4" name="内容占位符 3">
            <a:extLst>
              <a:ext uri="{FF2B5EF4-FFF2-40B4-BE49-F238E27FC236}">
                <a16:creationId xmlns:a16="http://schemas.microsoft.com/office/drawing/2014/main" id="{1B48E42D-68F6-BDAF-E1A5-4E371594DB45}"/>
              </a:ext>
            </a:extLst>
          </p:cNvPr>
          <p:cNvSpPr>
            <a:spLocks noGrp="1"/>
          </p:cNvSpPr>
          <p:nvPr>
            <p:ph sz="quarter" idx="11"/>
          </p:nvPr>
        </p:nvSpPr>
        <p:spPr/>
        <p:txBody>
          <a:bodyPr>
            <a:normAutofit/>
          </a:bodyPr>
          <a:lstStyle/>
          <a:p>
            <a:r>
              <a:rPr kumimoji="1" lang="en-US" altLang="zh-CN" dirty="0"/>
              <a:t>3</a:t>
            </a:r>
            <a:r>
              <a:rPr kumimoji="1" lang="zh-CN" altLang="en-US" dirty="0"/>
              <a:t>月</a:t>
            </a:r>
            <a:r>
              <a:rPr kumimoji="1" lang="en-US" altLang="zh-CN" dirty="0"/>
              <a:t>2</a:t>
            </a:r>
            <a:r>
              <a:rPr kumimoji="1" lang="zh-CN" altLang="en-US" dirty="0"/>
              <a:t>日，假设</a:t>
            </a:r>
            <a:r>
              <a:rPr kumimoji="1" lang="de-DE" altLang="zh-CN" dirty="0"/>
              <a:t>AP810</a:t>
            </a:r>
            <a:r>
              <a:rPr kumimoji="1" lang="zh-CN" altLang="en-US" dirty="0"/>
              <a:t>的价格上涨至</a:t>
            </a:r>
            <a:r>
              <a:rPr kumimoji="1" lang="en-US" altLang="zh-CN" dirty="0"/>
              <a:t>7,000</a:t>
            </a:r>
            <a:r>
              <a:rPr kumimoji="1" lang="zh-CN" altLang="en-US" dirty="0"/>
              <a:t>元</a:t>
            </a:r>
            <a:r>
              <a:rPr kumimoji="1" lang="en-US" altLang="zh-CN" dirty="0"/>
              <a:t>/</a:t>
            </a:r>
            <a:r>
              <a:rPr kumimoji="1" lang="zh-CN" altLang="en-US" dirty="0"/>
              <a:t>手。</a:t>
            </a:r>
          </a:p>
          <a:p>
            <a:r>
              <a:rPr kumimoji="1" lang="zh-CN" altLang="en-US" dirty="0"/>
              <a:t>交易所在日终结算时，会计算出买入苹果合约的果汁厂商，每手合约相较昨天的</a:t>
            </a:r>
            <a:r>
              <a:rPr kumimoji="1" lang="en-US" altLang="zh-CN" dirty="0"/>
              <a:t>6,000</a:t>
            </a:r>
            <a:r>
              <a:rPr kumimoji="1" lang="zh-CN" altLang="en-US" dirty="0"/>
              <a:t>元</a:t>
            </a:r>
            <a:r>
              <a:rPr kumimoji="1" lang="en-US" altLang="zh-CN" dirty="0"/>
              <a:t>/</a:t>
            </a:r>
            <a:r>
              <a:rPr kumimoji="1" lang="zh-CN" altLang="en-US" dirty="0"/>
              <a:t>手，获利</a:t>
            </a:r>
            <a:r>
              <a:rPr kumimoji="1" lang="en-US" altLang="zh-CN" dirty="0"/>
              <a:t>1,000</a:t>
            </a:r>
            <a:r>
              <a:rPr kumimoji="1" lang="zh-CN" altLang="en-US" dirty="0"/>
              <a:t>元，</a:t>
            </a:r>
            <a:r>
              <a:rPr kumimoji="1" lang="en-US" altLang="zh-CN" dirty="0"/>
              <a:t>10</a:t>
            </a:r>
            <a:r>
              <a:rPr kumimoji="1" lang="zh-CN" altLang="en-US" dirty="0"/>
              <a:t>手共计</a:t>
            </a:r>
            <a:r>
              <a:rPr kumimoji="1" lang="en-US" altLang="zh-CN" dirty="0"/>
              <a:t>10,000</a:t>
            </a:r>
            <a:r>
              <a:rPr kumimoji="1" lang="zh-CN" altLang="en-US" dirty="0"/>
              <a:t>元，并结算至其账户；</a:t>
            </a:r>
          </a:p>
          <a:p>
            <a:r>
              <a:rPr kumimoji="1" lang="zh-CN" altLang="en-US" dirty="0"/>
              <a:t>相应的，果农甲每手亏损</a:t>
            </a:r>
            <a:r>
              <a:rPr kumimoji="1" lang="en-US" altLang="zh-CN" dirty="0"/>
              <a:t>1,000</a:t>
            </a:r>
            <a:r>
              <a:rPr kumimoji="1" lang="zh-CN" altLang="en-US" dirty="0"/>
              <a:t>元被扣除共</a:t>
            </a:r>
            <a:r>
              <a:rPr kumimoji="1" lang="en-US" altLang="zh-CN" dirty="0"/>
              <a:t>10,000</a:t>
            </a:r>
            <a:r>
              <a:rPr kumimoji="1" lang="zh-CN" altLang="en-US" dirty="0"/>
              <a:t>元。</a:t>
            </a:r>
          </a:p>
          <a:p>
            <a:r>
              <a:rPr kumimoji="1" lang="zh-CN" altLang="en-US" dirty="0"/>
              <a:t>同时，根据新的结算价</a:t>
            </a:r>
            <a:r>
              <a:rPr kumimoji="1" lang="en-US" altLang="zh-CN" dirty="0"/>
              <a:t>7,000</a:t>
            </a:r>
            <a:r>
              <a:rPr kumimoji="1" lang="zh-CN" altLang="en-US" dirty="0"/>
              <a:t>元</a:t>
            </a:r>
            <a:r>
              <a:rPr kumimoji="1" lang="en-US" altLang="zh-CN" dirty="0"/>
              <a:t>/</a:t>
            </a:r>
            <a:r>
              <a:rPr kumimoji="1" lang="zh-CN" altLang="en-US" dirty="0"/>
              <a:t>手，冻结资金应为</a:t>
            </a:r>
            <a:r>
              <a:rPr kumimoji="1" lang="en-US" altLang="zh-CN" dirty="0"/>
              <a:t>4,900</a:t>
            </a:r>
            <a:r>
              <a:rPr kumimoji="1" lang="zh-CN" altLang="en-US" dirty="0"/>
              <a:t>元。</a:t>
            </a:r>
          </a:p>
          <a:p>
            <a:r>
              <a:rPr kumimoji="1" lang="zh-CN" altLang="en-US" dirty="0"/>
              <a:t>此时果汁厂商的可用资金为</a:t>
            </a:r>
            <a:r>
              <a:rPr kumimoji="1" lang="en-US" altLang="zh-CN" dirty="0"/>
              <a:t>15,100</a:t>
            </a:r>
            <a:r>
              <a:rPr kumimoji="1" lang="zh-CN" altLang="en-US" dirty="0"/>
              <a:t>元。（</a:t>
            </a:r>
            <a:r>
              <a:rPr kumimoji="1" lang="en-US" altLang="zh-CN" dirty="0"/>
              <a:t>=10,000+</a:t>
            </a:r>
            <a:r>
              <a:rPr kumimoji="1" lang="zh-CN" altLang="en-US" dirty="0"/>
              <a:t>盈利</a:t>
            </a:r>
            <a:r>
              <a:rPr kumimoji="1" lang="en-US" altLang="zh-CN" dirty="0"/>
              <a:t>10*1,000-</a:t>
            </a:r>
            <a:r>
              <a:rPr kumimoji="1" lang="zh-CN" altLang="en-US" dirty="0"/>
              <a:t>保证金</a:t>
            </a:r>
            <a:r>
              <a:rPr kumimoji="1" lang="en-US" altLang="zh-CN" dirty="0"/>
              <a:t>4,900</a:t>
            </a:r>
            <a:r>
              <a:rPr kumimoji="1" lang="zh-CN" altLang="en-US" dirty="0"/>
              <a:t>）</a:t>
            </a:r>
          </a:p>
          <a:p>
            <a:endParaRPr kumimoji="1" lang="zh-CN" altLang="en-US" dirty="0"/>
          </a:p>
          <a:p>
            <a:endParaRPr kumimoji="1" lang="zh-CN" altLang="en-US" dirty="0"/>
          </a:p>
        </p:txBody>
      </p:sp>
    </p:spTree>
    <p:extLst>
      <p:ext uri="{BB962C8B-B14F-4D97-AF65-F5344CB8AC3E}">
        <p14:creationId xmlns:p14="http://schemas.microsoft.com/office/powerpoint/2010/main" val="1035271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140E3-47B0-F581-F05E-F864DC61DC86}"/>
              </a:ext>
            </a:extLst>
          </p:cNvPr>
          <p:cNvSpPr>
            <a:spLocks noGrp="1"/>
          </p:cNvSpPr>
          <p:nvPr>
            <p:ph type="title"/>
          </p:nvPr>
        </p:nvSpPr>
        <p:spPr/>
        <p:txBody>
          <a:bodyPr/>
          <a:lstStyle/>
          <a:p>
            <a:r>
              <a:rPr kumimoji="1" lang="zh-CN" altLang="en-US" dirty="0"/>
              <a:t>案例引入</a:t>
            </a:r>
            <a:r>
              <a:rPr kumimoji="1" lang="en-US" altLang="zh-CN" dirty="0"/>
              <a:t>6</a:t>
            </a:r>
            <a:r>
              <a:rPr kumimoji="1" lang="zh-CN" altLang="en-US" dirty="0"/>
              <a:t>：水果期货交易</a:t>
            </a:r>
          </a:p>
        </p:txBody>
      </p:sp>
      <p:sp>
        <p:nvSpPr>
          <p:cNvPr id="3" name="灯片编号占位符 2">
            <a:extLst>
              <a:ext uri="{FF2B5EF4-FFF2-40B4-BE49-F238E27FC236}">
                <a16:creationId xmlns:a16="http://schemas.microsoft.com/office/drawing/2014/main" id="{92A7BDAA-B34F-1D4C-1F62-B29B7CA4B04D}"/>
              </a:ext>
            </a:extLst>
          </p:cNvPr>
          <p:cNvSpPr>
            <a:spLocks noGrp="1"/>
          </p:cNvSpPr>
          <p:nvPr>
            <p:ph type="sldNum" sz="quarter" idx="10"/>
          </p:nvPr>
        </p:nvSpPr>
        <p:spPr/>
        <p:txBody>
          <a:bodyPr/>
          <a:lstStyle/>
          <a:p>
            <a:fld id="{F56ABC50-C693-6145-8FE9-48A83A944B62}" type="slidenum">
              <a:rPr kumimoji="1" lang="zh-CN" altLang="en-US" smtClean="0"/>
              <a:pPr/>
              <a:t>28</a:t>
            </a:fld>
            <a:endParaRPr kumimoji="1" lang="zh-CN" altLang="en-US"/>
          </a:p>
        </p:txBody>
      </p:sp>
      <p:sp>
        <p:nvSpPr>
          <p:cNvPr id="4" name="内容占位符 3">
            <a:extLst>
              <a:ext uri="{FF2B5EF4-FFF2-40B4-BE49-F238E27FC236}">
                <a16:creationId xmlns:a16="http://schemas.microsoft.com/office/drawing/2014/main" id="{983E08D4-FBFA-D8D9-8B47-A2D0C245E518}"/>
              </a:ext>
            </a:extLst>
          </p:cNvPr>
          <p:cNvSpPr>
            <a:spLocks noGrp="1"/>
          </p:cNvSpPr>
          <p:nvPr>
            <p:ph sz="quarter" idx="11"/>
          </p:nvPr>
        </p:nvSpPr>
        <p:spPr/>
        <p:txBody>
          <a:bodyPr/>
          <a:lstStyle/>
          <a:p>
            <a:r>
              <a:rPr kumimoji="1" lang="en-US" altLang="zh-CN" dirty="0"/>
              <a:t>3</a:t>
            </a:r>
            <a:r>
              <a:rPr kumimoji="1" lang="zh-CN" altLang="en-US" dirty="0"/>
              <a:t>月</a:t>
            </a:r>
            <a:r>
              <a:rPr kumimoji="1" lang="en-US" altLang="zh-CN" dirty="0"/>
              <a:t>3</a:t>
            </a:r>
            <a:r>
              <a:rPr kumimoji="1" lang="zh-CN" altLang="en-US" dirty="0"/>
              <a:t>日，假设</a:t>
            </a:r>
            <a:r>
              <a:rPr kumimoji="1" lang="de-DE" altLang="zh-CN" dirty="0"/>
              <a:t>AP810</a:t>
            </a:r>
            <a:r>
              <a:rPr kumimoji="1" lang="zh-CN" altLang="en-US" dirty="0"/>
              <a:t>的价格下跌至</a:t>
            </a:r>
            <a:r>
              <a:rPr kumimoji="1" lang="en-US" altLang="zh-CN" dirty="0"/>
              <a:t>5,500</a:t>
            </a:r>
            <a:r>
              <a:rPr kumimoji="1" lang="zh-CN" altLang="en-US" dirty="0"/>
              <a:t>元</a:t>
            </a:r>
            <a:r>
              <a:rPr kumimoji="1" lang="en-US" altLang="zh-CN" dirty="0"/>
              <a:t>/</a:t>
            </a:r>
            <a:r>
              <a:rPr kumimoji="1" lang="zh-CN" altLang="en-US" dirty="0"/>
              <a:t>手。</a:t>
            </a:r>
          </a:p>
          <a:p>
            <a:r>
              <a:rPr kumimoji="1" lang="zh-CN" altLang="en-US" dirty="0"/>
              <a:t>交易所在日终结算时，会判定果汁厂商持有的合约相较于昨天的</a:t>
            </a:r>
            <a:r>
              <a:rPr kumimoji="1" lang="en-US" altLang="zh-CN" dirty="0"/>
              <a:t>7,000</a:t>
            </a:r>
            <a:r>
              <a:rPr kumimoji="1" lang="zh-CN" altLang="en-US" dirty="0"/>
              <a:t>元</a:t>
            </a:r>
            <a:r>
              <a:rPr kumimoji="1" lang="en-US" altLang="zh-CN" dirty="0"/>
              <a:t>/</a:t>
            </a:r>
            <a:r>
              <a:rPr kumimoji="1" lang="zh-CN" altLang="en-US" dirty="0"/>
              <a:t>手，亏损</a:t>
            </a:r>
            <a:r>
              <a:rPr kumimoji="1" lang="en-US" altLang="zh-CN" dirty="0"/>
              <a:t>1,500</a:t>
            </a:r>
            <a:r>
              <a:rPr kumimoji="1" lang="zh-CN" altLang="en-US" dirty="0"/>
              <a:t>元，</a:t>
            </a:r>
            <a:r>
              <a:rPr kumimoji="1" lang="en-US" altLang="zh-CN" dirty="0"/>
              <a:t>10</a:t>
            </a:r>
            <a:r>
              <a:rPr kumimoji="1" lang="zh-CN" altLang="en-US" dirty="0"/>
              <a:t>手共计扣除</a:t>
            </a:r>
            <a:r>
              <a:rPr kumimoji="1" lang="en-US" altLang="zh-CN" dirty="0"/>
              <a:t>15,000</a:t>
            </a:r>
            <a:r>
              <a:rPr kumimoji="1" lang="zh-CN" altLang="en-US" dirty="0"/>
              <a:t>元，剩余资金（含保证金）</a:t>
            </a:r>
            <a:r>
              <a:rPr kumimoji="1" lang="en-US" altLang="zh-CN" dirty="0"/>
              <a:t>5,000</a:t>
            </a:r>
            <a:r>
              <a:rPr kumimoji="1" lang="zh-CN" altLang="en-US" dirty="0"/>
              <a:t>元。</a:t>
            </a:r>
          </a:p>
          <a:p>
            <a:r>
              <a:rPr kumimoji="1" lang="zh-CN" altLang="en-US" dirty="0"/>
              <a:t>冻结资金被调整至</a:t>
            </a:r>
            <a:r>
              <a:rPr kumimoji="1" lang="en-US" altLang="zh-CN" dirty="0"/>
              <a:t>5,500*10*7%=3,850</a:t>
            </a:r>
            <a:r>
              <a:rPr kumimoji="1" lang="zh-CN" altLang="en-US" dirty="0"/>
              <a:t>元，可用资金所剩不多，只有</a:t>
            </a:r>
            <a:r>
              <a:rPr kumimoji="1" lang="en-US" altLang="zh-CN" dirty="0"/>
              <a:t>1,150</a:t>
            </a:r>
            <a:r>
              <a:rPr kumimoji="1" lang="zh-CN" altLang="en-US" dirty="0"/>
              <a:t>元。</a:t>
            </a:r>
          </a:p>
          <a:p>
            <a:r>
              <a:rPr kumimoji="1" lang="zh-CN" altLang="en-US" dirty="0"/>
              <a:t>这时期货经纪公司便会通知果汁厂商追加资金，否则将会强制卖出其持有的</a:t>
            </a:r>
            <a:r>
              <a:rPr kumimoji="1" lang="en-US" altLang="zh-CN" dirty="0"/>
              <a:t>10</a:t>
            </a:r>
            <a:r>
              <a:rPr kumimoji="1" lang="zh-CN" altLang="en-US" dirty="0"/>
              <a:t>手合约。</a:t>
            </a:r>
          </a:p>
          <a:p>
            <a:endParaRPr kumimoji="1" lang="zh-CN" altLang="en-US" dirty="0"/>
          </a:p>
          <a:p>
            <a:endParaRPr kumimoji="1" lang="zh-CN" altLang="en-US" dirty="0"/>
          </a:p>
        </p:txBody>
      </p:sp>
    </p:spTree>
    <p:extLst>
      <p:ext uri="{BB962C8B-B14F-4D97-AF65-F5344CB8AC3E}">
        <p14:creationId xmlns:p14="http://schemas.microsoft.com/office/powerpoint/2010/main" val="1208853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9197A8-FDF2-63E9-EFEB-456631680E6D}"/>
              </a:ext>
            </a:extLst>
          </p:cNvPr>
          <p:cNvSpPr>
            <a:spLocks noGrp="1"/>
          </p:cNvSpPr>
          <p:nvPr>
            <p:ph type="title"/>
          </p:nvPr>
        </p:nvSpPr>
        <p:spPr/>
        <p:txBody>
          <a:bodyPr/>
          <a:lstStyle/>
          <a:p>
            <a:r>
              <a:rPr kumimoji="1" lang="zh-CN" altLang="en-US" dirty="0"/>
              <a:t>案例引入</a:t>
            </a:r>
            <a:r>
              <a:rPr kumimoji="1" lang="en-US" altLang="zh-CN" dirty="0"/>
              <a:t>6</a:t>
            </a:r>
            <a:r>
              <a:rPr kumimoji="1" lang="zh-CN" altLang="en-US" dirty="0"/>
              <a:t>：水果期货交易</a:t>
            </a:r>
          </a:p>
        </p:txBody>
      </p:sp>
      <p:sp>
        <p:nvSpPr>
          <p:cNvPr id="3" name="灯片编号占位符 2">
            <a:extLst>
              <a:ext uri="{FF2B5EF4-FFF2-40B4-BE49-F238E27FC236}">
                <a16:creationId xmlns:a16="http://schemas.microsoft.com/office/drawing/2014/main" id="{76090FFE-56D0-5C47-18AF-240A4D292DFB}"/>
              </a:ext>
            </a:extLst>
          </p:cNvPr>
          <p:cNvSpPr>
            <a:spLocks noGrp="1"/>
          </p:cNvSpPr>
          <p:nvPr>
            <p:ph type="sldNum" sz="quarter" idx="10"/>
          </p:nvPr>
        </p:nvSpPr>
        <p:spPr/>
        <p:txBody>
          <a:bodyPr/>
          <a:lstStyle/>
          <a:p>
            <a:fld id="{F56ABC50-C693-6145-8FE9-48A83A944B62}" type="slidenum">
              <a:rPr kumimoji="1" lang="zh-CN" altLang="en-US" smtClean="0"/>
              <a:pPr/>
              <a:t>29</a:t>
            </a:fld>
            <a:endParaRPr kumimoji="1" lang="zh-CN" altLang="en-US"/>
          </a:p>
        </p:txBody>
      </p:sp>
      <p:sp>
        <p:nvSpPr>
          <p:cNvPr id="4" name="内容占位符 3">
            <a:extLst>
              <a:ext uri="{FF2B5EF4-FFF2-40B4-BE49-F238E27FC236}">
                <a16:creationId xmlns:a16="http://schemas.microsoft.com/office/drawing/2014/main" id="{497B349D-CCF4-F77B-1681-75A7F469EC5B}"/>
              </a:ext>
            </a:extLst>
          </p:cNvPr>
          <p:cNvSpPr>
            <a:spLocks noGrp="1"/>
          </p:cNvSpPr>
          <p:nvPr>
            <p:ph sz="quarter" idx="11"/>
          </p:nvPr>
        </p:nvSpPr>
        <p:spPr/>
        <p:txBody>
          <a:bodyPr/>
          <a:lstStyle/>
          <a:p>
            <a:r>
              <a:rPr kumimoji="1" lang="en-US" altLang="zh-CN" dirty="0"/>
              <a:t>3</a:t>
            </a:r>
            <a:r>
              <a:rPr kumimoji="1" lang="zh-CN" altLang="en-US" dirty="0"/>
              <a:t>月</a:t>
            </a:r>
            <a:r>
              <a:rPr kumimoji="1" lang="en-US" altLang="zh-CN" dirty="0"/>
              <a:t>4</a:t>
            </a:r>
            <a:r>
              <a:rPr kumimoji="1" lang="zh-CN" altLang="en-US" dirty="0"/>
              <a:t>日，果汁厂商追加转入</a:t>
            </a:r>
            <a:r>
              <a:rPr kumimoji="1" lang="en-US" altLang="zh-CN" dirty="0"/>
              <a:t>10,000</a:t>
            </a:r>
            <a:r>
              <a:rPr kumimoji="1" lang="zh-CN" altLang="en-US" dirty="0"/>
              <a:t>元资金，而</a:t>
            </a:r>
            <a:r>
              <a:rPr kumimoji="1" lang="de-DE" altLang="zh-CN" dirty="0"/>
              <a:t>AP810</a:t>
            </a:r>
            <a:r>
              <a:rPr kumimoji="1" lang="zh-CN" altLang="en-US" dirty="0"/>
              <a:t>继续下跌至</a:t>
            </a:r>
            <a:r>
              <a:rPr kumimoji="1" lang="en-US" altLang="zh-CN" dirty="0"/>
              <a:t>5,000</a:t>
            </a:r>
            <a:r>
              <a:rPr kumimoji="1" lang="zh-CN" altLang="en-US" dirty="0"/>
              <a:t>元</a:t>
            </a:r>
            <a:r>
              <a:rPr kumimoji="1" lang="en-US" altLang="zh-CN" dirty="0"/>
              <a:t>/</a:t>
            </a:r>
            <a:r>
              <a:rPr kumimoji="1" lang="zh-CN" altLang="en-US" dirty="0"/>
              <a:t>手。</a:t>
            </a:r>
          </a:p>
          <a:p>
            <a:r>
              <a:rPr kumimoji="1" lang="zh-CN" altLang="en-US" dirty="0"/>
              <a:t>日终结算时，每手较昨天又亏损</a:t>
            </a:r>
            <a:r>
              <a:rPr kumimoji="1" lang="en-US" altLang="zh-CN" dirty="0"/>
              <a:t>500</a:t>
            </a:r>
            <a:r>
              <a:rPr kumimoji="1" lang="zh-CN" altLang="en-US" dirty="0"/>
              <a:t>元，共计</a:t>
            </a:r>
            <a:r>
              <a:rPr kumimoji="1" lang="en-US" altLang="zh-CN" dirty="0"/>
              <a:t>5,000</a:t>
            </a:r>
            <a:r>
              <a:rPr kumimoji="1" lang="zh-CN" altLang="en-US" dirty="0"/>
              <a:t>元，总资金变动至</a:t>
            </a:r>
            <a:r>
              <a:rPr kumimoji="1" lang="en-US" altLang="zh-CN" dirty="0"/>
              <a:t>10,000</a:t>
            </a:r>
            <a:r>
              <a:rPr kumimoji="1" lang="zh-CN" altLang="en-US" dirty="0"/>
              <a:t>元，其中冻结部分</a:t>
            </a:r>
            <a:r>
              <a:rPr kumimoji="1" lang="en-US" altLang="zh-CN" dirty="0"/>
              <a:t>3,500</a:t>
            </a:r>
            <a:r>
              <a:rPr kumimoji="1" lang="zh-CN" altLang="en-US" dirty="0"/>
              <a:t>元，可用资金</a:t>
            </a:r>
            <a:r>
              <a:rPr kumimoji="1" lang="en-US" altLang="zh-CN" dirty="0"/>
              <a:t>6,500</a:t>
            </a:r>
            <a:r>
              <a:rPr kumimoji="1" lang="zh-CN" altLang="en-US" dirty="0"/>
              <a:t>元。</a:t>
            </a:r>
          </a:p>
        </p:txBody>
      </p:sp>
    </p:spTree>
    <p:extLst>
      <p:ext uri="{BB962C8B-B14F-4D97-AF65-F5344CB8AC3E}">
        <p14:creationId xmlns:p14="http://schemas.microsoft.com/office/powerpoint/2010/main" val="872304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14C7C2-71C3-9B75-14C8-3974793B205E}"/>
              </a:ext>
            </a:extLst>
          </p:cNvPr>
          <p:cNvSpPr>
            <a:spLocks noGrp="1"/>
          </p:cNvSpPr>
          <p:nvPr>
            <p:ph type="title"/>
          </p:nvPr>
        </p:nvSpPr>
        <p:spPr/>
        <p:txBody>
          <a:bodyPr/>
          <a:lstStyle/>
          <a:p>
            <a:r>
              <a:rPr kumimoji="1" lang="zh-CN" altLang="en-US" dirty="0"/>
              <a:t>目录</a:t>
            </a:r>
          </a:p>
        </p:txBody>
      </p:sp>
      <p:sp>
        <p:nvSpPr>
          <p:cNvPr id="3" name="灯片编号占位符 2">
            <a:extLst>
              <a:ext uri="{FF2B5EF4-FFF2-40B4-BE49-F238E27FC236}">
                <a16:creationId xmlns:a16="http://schemas.microsoft.com/office/drawing/2014/main" id="{3D79F451-8B94-43DA-261D-54F55314A88C}"/>
              </a:ext>
            </a:extLst>
          </p:cNvPr>
          <p:cNvSpPr>
            <a:spLocks noGrp="1"/>
          </p:cNvSpPr>
          <p:nvPr>
            <p:ph type="sldNum" sz="quarter" idx="10"/>
          </p:nvPr>
        </p:nvSpPr>
        <p:spPr/>
        <p:txBody>
          <a:bodyPr/>
          <a:lstStyle/>
          <a:p>
            <a:fld id="{F56ABC50-C693-6145-8FE9-48A83A944B62}" type="slidenum">
              <a:rPr kumimoji="1" lang="zh-CN" altLang="en-US" smtClean="0"/>
              <a:pPr/>
              <a:t>3</a:t>
            </a:fld>
            <a:endParaRPr kumimoji="1" lang="zh-CN" altLang="en-US"/>
          </a:p>
        </p:txBody>
      </p:sp>
      <p:grpSp>
        <p:nvGrpSpPr>
          <p:cNvPr id="5" name="组合 4">
            <a:extLst>
              <a:ext uri="{FF2B5EF4-FFF2-40B4-BE49-F238E27FC236}">
                <a16:creationId xmlns:a16="http://schemas.microsoft.com/office/drawing/2014/main" id="{4237DD33-07D6-9E92-84F0-4E702B16C493}"/>
              </a:ext>
            </a:extLst>
          </p:cNvPr>
          <p:cNvGrpSpPr/>
          <p:nvPr/>
        </p:nvGrpSpPr>
        <p:grpSpPr>
          <a:xfrm>
            <a:off x="1457427" y="1330054"/>
            <a:ext cx="8800956" cy="469150"/>
            <a:chOff x="1586839" y="1469209"/>
            <a:chExt cx="8334740" cy="531812"/>
          </a:xfrm>
          <a:solidFill>
            <a:srgbClr val="FCE7DC"/>
          </a:solidFill>
        </p:grpSpPr>
        <p:sp>
          <p:nvSpPr>
            <p:cNvPr id="6" name="Round Diagonal Corner Rectangle 5">
              <a:extLst>
                <a:ext uri="{FF2B5EF4-FFF2-40B4-BE49-F238E27FC236}">
                  <a16:creationId xmlns:a16="http://schemas.microsoft.com/office/drawing/2014/main" id="{4FD17F18-7E53-510B-A55E-7B48E87C3A64}"/>
                </a:ext>
              </a:extLst>
            </p:cNvPr>
            <p:cNvSpPr>
              <a:spLocks noChangeArrowheads="1"/>
            </p:cNvSpPr>
            <p:nvPr/>
          </p:nvSpPr>
          <p:spPr bwMode="gray">
            <a:xfrm>
              <a:off x="1586839" y="1469209"/>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一、案例引入	</a:t>
              </a:r>
            </a:p>
          </p:txBody>
        </p:sp>
        <p:sp>
          <p:nvSpPr>
            <p:cNvPr id="7" name="Round Diagonal Corner Rectangle 5">
              <a:extLst>
                <a:ext uri="{FF2B5EF4-FFF2-40B4-BE49-F238E27FC236}">
                  <a16:creationId xmlns:a16="http://schemas.microsoft.com/office/drawing/2014/main" id="{3EBB8A4D-6270-685F-EC39-9BE6BD7183A3}"/>
                </a:ext>
              </a:extLst>
            </p:cNvPr>
            <p:cNvSpPr>
              <a:spLocks noChangeArrowheads="1"/>
            </p:cNvSpPr>
            <p:nvPr/>
          </p:nvSpPr>
          <p:spPr bwMode="gray">
            <a:xfrm>
              <a:off x="9059195" y="1483114"/>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4</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17" name="组合 16">
            <a:extLst>
              <a:ext uri="{FF2B5EF4-FFF2-40B4-BE49-F238E27FC236}">
                <a16:creationId xmlns:a16="http://schemas.microsoft.com/office/drawing/2014/main" id="{78E3EE9E-78C0-0D0D-7394-7A315C5E13EA}"/>
              </a:ext>
            </a:extLst>
          </p:cNvPr>
          <p:cNvGrpSpPr/>
          <p:nvPr/>
        </p:nvGrpSpPr>
        <p:grpSpPr>
          <a:xfrm>
            <a:off x="1457427" y="2136862"/>
            <a:ext cx="8800956" cy="469150"/>
            <a:chOff x="1586838" y="1780540"/>
            <a:chExt cx="8335508" cy="531812"/>
          </a:xfrm>
          <a:solidFill>
            <a:srgbClr val="FCE7DC"/>
          </a:solidFill>
        </p:grpSpPr>
        <p:sp>
          <p:nvSpPr>
            <p:cNvPr id="18" name="Round Diagonal Corner Rectangle 5">
              <a:extLst>
                <a:ext uri="{FF2B5EF4-FFF2-40B4-BE49-F238E27FC236}">
                  <a16:creationId xmlns:a16="http://schemas.microsoft.com/office/drawing/2014/main" id="{A44008D1-3F0D-307B-8BFD-5FC2875584FA}"/>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二、年报分析</a:t>
              </a:r>
            </a:p>
          </p:txBody>
        </p:sp>
        <p:sp>
          <p:nvSpPr>
            <p:cNvPr id="19" name="Round Diagonal Corner Rectangle 5">
              <a:extLst>
                <a:ext uri="{FF2B5EF4-FFF2-40B4-BE49-F238E27FC236}">
                  <a16:creationId xmlns:a16="http://schemas.microsoft.com/office/drawing/2014/main" id="{3FD0E854-C295-3A9F-008B-78C49EA65C1A}"/>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37</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23" name="组合 22">
            <a:extLst>
              <a:ext uri="{FF2B5EF4-FFF2-40B4-BE49-F238E27FC236}">
                <a16:creationId xmlns:a16="http://schemas.microsoft.com/office/drawing/2014/main" id="{E99C9800-C662-AFB9-E6BC-612755C88BE0}"/>
              </a:ext>
            </a:extLst>
          </p:cNvPr>
          <p:cNvGrpSpPr/>
          <p:nvPr/>
        </p:nvGrpSpPr>
        <p:grpSpPr>
          <a:xfrm>
            <a:off x="1457427" y="2943670"/>
            <a:ext cx="8800956" cy="469150"/>
            <a:chOff x="1586838" y="1780540"/>
            <a:chExt cx="8335508" cy="531812"/>
          </a:xfrm>
          <a:solidFill>
            <a:srgbClr val="FCE7DC"/>
          </a:solidFill>
        </p:grpSpPr>
        <p:sp>
          <p:nvSpPr>
            <p:cNvPr id="24" name="Round Diagonal Corner Rectangle 5">
              <a:extLst>
                <a:ext uri="{FF2B5EF4-FFF2-40B4-BE49-F238E27FC236}">
                  <a16:creationId xmlns:a16="http://schemas.microsoft.com/office/drawing/2014/main" id="{238148B5-FF4F-1015-2E62-DB41132DF427}"/>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（一）年报分析</a:t>
              </a: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：永安期货</a:t>
              </a:r>
            </a:p>
          </p:txBody>
        </p:sp>
        <p:sp>
          <p:nvSpPr>
            <p:cNvPr id="25" name="Round Diagonal Corner Rectangle 5">
              <a:extLst>
                <a:ext uri="{FF2B5EF4-FFF2-40B4-BE49-F238E27FC236}">
                  <a16:creationId xmlns:a16="http://schemas.microsoft.com/office/drawing/2014/main" id="{4173EAC3-37B2-AC62-45E7-B6798FC8312B}"/>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37</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26" name="组合 25">
            <a:extLst>
              <a:ext uri="{FF2B5EF4-FFF2-40B4-BE49-F238E27FC236}">
                <a16:creationId xmlns:a16="http://schemas.microsoft.com/office/drawing/2014/main" id="{C776DFA5-A84E-332A-29C6-017B987F7683}"/>
              </a:ext>
            </a:extLst>
          </p:cNvPr>
          <p:cNvGrpSpPr/>
          <p:nvPr/>
        </p:nvGrpSpPr>
        <p:grpSpPr>
          <a:xfrm>
            <a:off x="1457427" y="3750478"/>
            <a:ext cx="8800956" cy="469150"/>
            <a:chOff x="1586838" y="1780540"/>
            <a:chExt cx="8335508" cy="531812"/>
          </a:xfrm>
          <a:solidFill>
            <a:srgbClr val="FCE7DC"/>
          </a:solidFill>
        </p:grpSpPr>
        <p:sp>
          <p:nvSpPr>
            <p:cNvPr id="27" name="Round Diagonal Corner Rectangle 5">
              <a:extLst>
                <a:ext uri="{FF2B5EF4-FFF2-40B4-BE49-F238E27FC236}">
                  <a16:creationId xmlns:a16="http://schemas.microsoft.com/office/drawing/2014/main" id="{15360EC2-240F-171C-569B-797F253C5661}"/>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（二）年报分析</a:t>
              </a: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2</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：江西铜业</a:t>
              </a:r>
            </a:p>
          </p:txBody>
        </p:sp>
        <p:sp>
          <p:nvSpPr>
            <p:cNvPr id="28" name="Round Diagonal Corner Rectangle 5">
              <a:extLst>
                <a:ext uri="{FF2B5EF4-FFF2-40B4-BE49-F238E27FC236}">
                  <a16:creationId xmlns:a16="http://schemas.microsoft.com/office/drawing/2014/main" id="{E1896B91-B178-5051-06BF-BE93F6B09A66}"/>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82</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32" name="组合 31">
            <a:extLst>
              <a:ext uri="{FF2B5EF4-FFF2-40B4-BE49-F238E27FC236}">
                <a16:creationId xmlns:a16="http://schemas.microsoft.com/office/drawing/2014/main" id="{DD6BF40C-8D34-4061-DC21-D0C4667EA8F2}"/>
              </a:ext>
            </a:extLst>
          </p:cNvPr>
          <p:cNvGrpSpPr/>
          <p:nvPr/>
        </p:nvGrpSpPr>
        <p:grpSpPr>
          <a:xfrm>
            <a:off x="1457427" y="4557286"/>
            <a:ext cx="8800956" cy="469150"/>
            <a:chOff x="1586838" y="1780540"/>
            <a:chExt cx="8335508" cy="531812"/>
          </a:xfrm>
          <a:solidFill>
            <a:srgbClr val="FCE7DC"/>
          </a:solidFill>
        </p:grpSpPr>
        <p:sp>
          <p:nvSpPr>
            <p:cNvPr id="33" name="Round Diagonal Corner Rectangle 5">
              <a:extLst>
                <a:ext uri="{FF2B5EF4-FFF2-40B4-BE49-F238E27FC236}">
                  <a16:creationId xmlns:a16="http://schemas.microsoft.com/office/drawing/2014/main" id="{995306EB-A5B8-BDC3-15AF-684582822514}"/>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三、知识拓展</a:t>
              </a:r>
            </a:p>
          </p:txBody>
        </p:sp>
        <p:sp>
          <p:nvSpPr>
            <p:cNvPr id="34" name="Round Diagonal Corner Rectangle 5">
              <a:extLst>
                <a:ext uri="{FF2B5EF4-FFF2-40B4-BE49-F238E27FC236}">
                  <a16:creationId xmlns:a16="http://schemas.microsoft.com/office/drawing/2014/main" id="{99719281-A262-688F-B820-D39045BD48C2}"/>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110</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35" name="组合 34">
            <a:extLst>
              <a:ext uri="{FF2B5EF4-FFF2-40B4-BE49-F238E27FC236}">
                <a16:creationId xmlns:a16="http://schemas.microsoft.com/office/drawing/2014/main" id="{88C4DE21-E269-6103-2BAB-C4D868A1B051}"/>
              </a:ext>
            </a:extLst>
          </p:cNvPr>
          <p:cNvGrpSpPr/>
          <p:nvPr/>
        </p:nvGrpSpPr>
        <p:grpSpPr>
          <a:xfrm>
            <a:off x="1457427" y="5364093"/>
            <a:ext cx="8800956" cy="469150"/>
            <a:chOff x="1586838" y="1780540"/>
            <a:chExt cx="8335508" cy="531812"/>
          </a:xfrm>
          <a:solidFill>
            <a:srgbClr val="FCE7DC"/>
          </a:solidFill>
        </p:grpSpPr>
        <p:sp>
          <p:nvSpPr>
            <p:cNvPr id="36" name="Round Diagonal Corner Rectangle 5">
              <a:extLst>
                <a:ext uri="{FF2B5EF4-FFF2-40B4-BE49-F238E27FC236}">
                  <a16:creationId xmlns:a16="http://schemas.microsoft.com/office/drawing/2014/main" id="{7EF116FC-5365-F1F2-B676-4B25F45B9A9B}"/>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四、总结与复盘</a:t>
              </a:r>
            </a:p>
          </p:txBody>
        </p:sp>
        <p:sp>
          <p:nvSpPr>
            <p:cNvPr id="37" name="Round Diagonal Corner Rectangle 5">
              <a:extLst>
                <a:ext uri="{FF2B5EF4-FFF2-40B4-BE49-F238E27FC236}">
                  <a16:creationId xmlns:a16="http://schemas.microsoft.com/office/drawing/2014/main" id="{AD80CBAE-8F8B-D3C2-3C72-C9A73F370491}"/>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118</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3318567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E83AA8-3152-5DCE-5636-34ED7821D6DD}"/>
              </a:ext>
            </a:extLst>
          </p:cNvPr>
          <p:cNvSpPr>
            <a:spLocks noGrp="1"/>
          </p:cNvSpPr>
          <p:nvPr>
            <p:ph type="title"/>
          </p:nvPr>
        </p:nvSpPr>
        <p:spPr/>
        <p:txBody>
          <a:bodyPr/>
          <a:lstStyle/>
          <a:p>
            <a:r>
              <a:rPr kumimoji="1" lang="zh-CN" altLang="en-US" dirty="0"/>
              <a:t>案例引入</a:t>
            </a:r>
            <a:r>
              <a:rPr kumimoji="1" lang="en-US" altLang="zh-CN" dirty="0"/>
              <a:t>6</a:t>
            </a:r>
            <a:r>
              <a:rPr kumimoji="1" lang="zh-CN" altLang="en-US" dirty="0"/>
              <a:t>：水果期货交易</a:t>
            </a:r>
          </a:p>
        </p:txBody>
      </p:sp>
      <p:sp>
        <p:nvSpPr>
          <p:cNvPr id="3" name="灯片编号占位符 2">
            <a:extLst>
              <a:ext uri="{FF2B5EF4-FFF2-40B4-BE49-F238E27FC236}">
                <a16:creationId xmlns:a16="http://schemas.microsoft.com/office/drawing/2014/main" id="{4E0BB063-909D-66A8-878F-F19883D11E74}"/>
              </a:ext>
            </a:extLst>
          </p:cNvPr>
          <p:cNvSpPr>
            <a:spLocks noGrp="1"/>
          </p:cNvSpPr>
          <p:nvPr>
            <p:ph type="sldNum" sz="quarter" idx="10"/>
          </p:nvPr>
        </p:nvSpPr>
        <p:spPr/>
        <p:txBody>
          <a:bodyPr/>
          <a:lstStyle/>
          <a:p>
            <a:fld id="{F56ABC50-C693-6145-8FE9-48A83A944B62}" type="slidenum">
              <a:rPr kumimoji="1" lang="zh-CN" altLang="en-US" smtClean="0"/>
              <a:pPr/>
              <a:t>30</a:t>
            </a:fld>
            <a:endParaRPr kumimoji="1" lang="zh-CN" altLang="en-US"/>
          </a:p>
        </p:txBody>
      </p:sp>
      <p:sp>
        <p:nvSpPr>
          <p:cNvPr id="4" name="内容占位符 3">
            <a:extLst>
              <a:ext uri="{FF2B5EF4-FFF2-40B4-BE49-F238E27FC236}">
                <a16:creationId xmlns:a16="http://schemas.microsoft.com/office/drawing/2014/main" id="{76A3F1B2-53AA-F57B-8B5A-CF40E63732E9}"/>
              </a:ext>
            </a:extLst>
          </p:cNvPr>
          <p:cNvSpPr>
            <a:spLocks noGrp="1"/>
          </p:cNvSpPr>
          <p:nvPr>
            <p:ph sz="quarter" idx="11"/>
          </p:nvPr>
        </p:nvSpPr>
        <p:spPr/>
        <p:txBody>
          <a:bodyPr/>
          <a:lstStyle/>
          <a:p>
            <a:r>
              <a:rPr kumimoji="1" lang="zh-CN" altLang="en-US" dirty="0"/>
              <a:t>随着合约价格的变动，期货交易所每天都会计算买方和卖方的账户余额，赚钱和亏钱当天就反应在账户数字之中，这种结算方式就叫做每日无负债结算制度（当天谁赢谁亏、盈亏结算、保证金变化等日结）。</a:t>
            </a:r>
          </a:p>
        </p:txBody>
      </p:sp>
      <p:pic>
        <p:nvPicPr>
          <p:cNvPr id="5" name="图片 4">
            <a:extLst>
              <a:ext uri="{FF2B5EF4-FFF2-40B4-BE49-F238E27FC236}">
                <a16:creationId xmlns:a16="http://schemas.microsoft.com/office/drawing/2014/main" id="{3FAB7C36-7A12-9E4C-52C0-8FBFEDF20D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2358" y="2807794"/>
            <a:ext cx="8309111" cy="3768953"/>
          </a:xfrm>
          <a:prstGeom prst="rect">
            <a:avLst/>
          </a:prstGeom>
        </p:spPr>
      </p:pic>
    </p:spTree>
    <p:extLst>
      <p:ext uri="{BB962C8B-B14F-4D97-AF65-F5344CB8AC3E}">
        <p14:creationId xmlns:p14="http://schemas.microsoft.com/office/powerpoint/2010/main" val="3834355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7A16C6-719E-52AD-DE08-B9069CC3BC82}"/>
              </a:ext>
            </a:extLst>
          </p:cNvPr>
          <p:cNvSpPr>
            <a:spLocks noGrp="1"/>
          </p:cNvSpPr>
          <p:nvPr>
            <p:ph type="title"/>
          </p:nvPr>
        </p:nvSpPr>
        <p:spPr/>
        <p:txBody>
          <a:bodyPr/>
          <a:lstStyle/>
          <a:p>
            <a:r>
              <a:rPr kumimoji="1" lang="zh-CN" altLang="en-US" sz="4400" dirty="0">
                <a:latin typeface="Times New Roman" panose="02020603050405020304" pitchFamily="18" charset="0"/>
                <a:ea typeface="SimSun" panose="02010600030101010101" pitchFamily="2" charset="-122"/>
                <a:cs typeface="Times New Roman" panose="02020603050405020304" pitchFamily="18" charset="0"/>
              </a:rPr>
              <a:t>案例引入</a:t>
            </a:r>
            <a:r>
              <a:rPr kumimoji="1" lang="en-US" altLang="zh-CN" sz="4400" dirty="0">
                <a:latin typeface="Times New Roman" panose="02020603050405020304" pitchFamily="18" charset="0"/>
                <a:ea typeface="SimSun" panose="02010600030101010101" pitchFamily="2" charset="-122"/>
                <a:cs typeface="Times New Roman" panose="02020603050405020304" pitchFamily="18" charset="0"/>
              </a:rPr>
              <a:t>7</a:t>
            </a:r>
            <a:r>
              <a:rPr kumimoji="1" lang="zh-CN" altLang="en-US" sz="4400"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dirty="0"/>
              <a:t>追加保证金</a:t>
            </a:r>
          </a:p>
        </p:txBody>
      </p:sp>
      <p:sp>
        <p:nvSpPr>
          <p:cNvPr id="3" name="灯片编号占位符 2">
            <a:extLst>
              <a:ext uri="{FF2B5EF4-FFF2-40B4-BE49-F238E27FC236}">
                <a16:creationId xmlns:a16="http://schemas.microsoft.com/office/drawing/2014/main" id="{449F40A3-0AC5-5103-C5B7-FA6F9DBF7009}"/>
              </a:ext>
            </a:extLst>
          </p:cNvPr>
          <p:cNvSpPr>
            <a:spLocks noGrp="1"/>
          </p:cNvSpPr>
          <p:nvPr>
            <p:ph type="sldNum" sz="quarter" idx="10"/>
          </p:nvPr>
        </p:nvSpPr>
        <p:spPr/>
        <p:txBody>
          <a:bodyPr/>
          <a:lstStyle/>
          <a:p>
            <a:fld id="{F56ABC50-C693-6145-8FE9-48A83A944B62}" type="slidenum">
              <a:rPr kumimoji="1" lang="zh-CN" altLang="en-US" smtClean="0"/>
              <a:pPr/>
              <a:t>31</a:t>
            </a:fld>
            <a:endParaRPr kumimoji="1" lang="zh-CN" altLang="en-US"/>
          </a:p>
        </p:txBody>
      </p:sp>
      <p:sp>
        <p:nvSpPr>
          <p:cNvPr id="4" name="内容占位符 3">
            <a:extLst>
              <a:ext uri="{FF2B5EF4-FFF2-40B4-BE49-F238E27FC236}">
                <a16:creationId xmlns:a16="http://schemas.microsoft.com/office/drawing/2014/main" id="{61D051AE-9E3A-EB79-CAE2-2DA95EB05818}"/>
              </a:ext>
            </a:extLst>
          </p:cNvPr>
          <p:cNvSpPr>
            <a:spLocks noGrp="1"/>
          </p:cNvSpPr>
          <p:nvPr>
            <p:ph sz="quarter" idx="11"/>
          </p:nvPr>
        </p:nvSpPr>
        <p:spPr/>
        <p:txBody>
          <a:bodyPr>
            <a:normAutofit/>
          </a:bodyPr>
          <a:lstStyle/>
          <a:p>
            <a:r>
              <a:rPr kumimoji="1" lang="zh-CN" altLang="en-US" dirty="0"/>
              <a:t>可用资金 </a:t>
            </a:r>
            <a:r>
              <a:rPr kumimoji="1" lang="en-US" altLang="zh-CN" dirty="0"/>
              <a:t>=</a:t>
            </a:r>
            <a:r>
              <a:rPr kumimoji="1" lang="zh-CN" altLang="en-US" dirty="0"/>
              <a:t> 客户权益 </a:t>
            </a:r>
            <a:r>
              <a:rPr kumimoji="1" lang="en-US" altLang="zh-CN" dirty="0"/>
              <a:t>- </a:t>
            </a:r>
            <a:r>
              <a:rPr kumimoji="1" lang="zh-CN" altLang="en-US" dirty="0"/>
              <a:t>保证金占用</a:t>
            </a:r>
          </a:p>
          <a:p>
            <a:r>
              <a:rPr kumimoji="1" lang="zh-CN" altLang="en-US" dirty="0"/>
              <a:t>如果可用资金为零或者是负数，那就需要追加保证金，不然期货公司就会强行平仓。</a:t>
            </a:r>
            <a:endParaRPr kumimoji="1" lang="en-US" altLang="zh-CN" dirty="0"/>
          </a:p>
          <a:p>
            <a:r>
              <a:rPr kumimoji="1" lang="zh-CN" altLang="en-US" dirty="0"/>
              <a:t>尊敬的客户：根据市场价格计算，您在我公司保证金帐户中的资金余额已严重不足 ，帐户保证金充足率已达到强制平仓标准，（详情请参阅我公司的客户结算单），为了保护客户及我公司利益，根据双方签订的期货代理合同及风险控制的规定，如果您未及时追加保证金到帐且未采取相应平仓措施，我公司有权在不再通知您的情况下。进行强制平仓，直到您的帐单客户权益足以维持您的持仓为止，强制平仓的责任和后果全部由客户承担。如果强制平仓后帐面仍出现赤字，我公司将保留继续追索的权力。</a:t>
            </a:r>
          </a:p>
          <a:p>
            <a:endParaRPr kumimoji="1" lang="zh-CN" altLang="en-US" dirty="0"/>
          </a:p>
          <a:p>
            <a:endParaRPr kumimoji="1" lang="zh-CN" altLang="en-US" dirty="0"/>
          </a:p>
          <a:p>
            <a:endParaRPr kumimoji="1" lang="zh-CN" altLang="en-US" dirty="0"/>
          </a:p>
          <a:p>
            <a:endParaRPr kumimoji="1" lang="zh-CN" altLang="en-US" dirty="0"/>
          </a:p>
        </p:txBody>
      </p:sp>
    </p:spTree>
    <p:extLst>
      <p:ext uri="{BB962C8B-B14F-4D97-AF65-F5344CB8AC3E}">
        <p14:creationId xmlns:p14="http://schemas.microsoft.com/office/powerpoint/2010/main" val="3944976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8508A4-16CF-896C-2B00-0988DFB083C9}"/>
              </a:ext>
            </a:extLst>
          </p:cNvPr>
          <p:cNvSpPr>
            <a:spLocks noGrp="1"/>
          </p:cNvSpPr>
          <p:nvPr>
            <p:ph type="title"/>
          </p:nvPr>
        </p:nvSpPr>
        <p:spPr/>
        <p:txBody>
          <a:bodyPr>
            <a:normAutofit/>
          </a:bodyPr>
          <a:lstStyle/>
          <a:p>
            <a:r>
              <a:rPr kumimoji="1" lang="zh-CN" altLang="en-US" sz="4400" dirty="0">
                <a:latin typeface="Times New Roman" panose="02020603050405020304" pitchFamily="18" charset="0"/>
                <a:ea typeface="SimSun" panose="02010600030101010101" pitchFamily="2" charset="-122"/>
                <a:cs typeface="Times New Roman" panose="02020603050405020304" pitchFamily="18" charset="0"/>
              </a:rPr>
              <a:t>案例</a:t>
            </a:r>
            <a:r>
              <a:rPr kumimoji="1" lang="zh-CN" altLang="en-US" sz="4400" dirty="0"/>
              <a:t>引入</a:t>
            </a:r>
            <a:r>
              <a:rPr kumimoji="1" lang="en-US" altLang="zh-CN" sz="4400" dirty="0"/>
              <a:t>8</a:t>
            </a:r>
            <a:r>
              <a:rPr kumimoji="1" lang="zh-CN" altLang="en-US" sz="4400"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dirty="0"/>
              <a:t>期货杠杆交易示例</a:t>
            </a:r>
          </a:p>
        </p:txBody>
      </p:sp>
      <p:sp>
        <p:nvSpPr>
          <p:cNvPr id="3" name="灯片编号占位符 2">
            <a:extLst>
              <a:ext uri="{FF2B5EF4-FFF2-40B4-BE49-F238E27FC236}">
                <a16:creationId xmlns:a16="http://schemas.microsoft.com/office/drawing/2014/main" id="{D4881C1A-42AB-C05C-4AE4-D2180EAD2C03}"/>
              </a:ext>
            </a:extLst>
          </p:cNvPr>
          <p:cNvSpPr>
            <a:spLocks noGrp="1"/>
          </p:cNvSpPr>
          <p:nvPr>
            <p:ph type="sldNum" sz="quarter" idx="10"/>
          </p:nvPr>
        </p:nvSpPr>
        <p:spPr/>
        <p:txBody>
          <a:bodyPr/>
          <a:lstStyle/>
          <a:p>
            <a:fld id="{F56ABC50-C693-6145-8FE9-48A83A944B62}" type="slidenum">
              <a:rPr kumimoji="1" lang="zh-CN" altLang="en-US" smtClean="0"/>
              <a:pPr/>
              <a:t>32</a:t>
            </a:fld>
            <a:endParaRPr kumimoji="1" lang="zh-CN" altLang="en-US"/>
          </a:p>
        </p:txBody>
      </p:sp>
      <p:graphicFrame>
        <p:nvGraphicFramePr>
          <p:cNvPr id="5" name="表格 2">
            <a:extLst>
              <a:ext uri="{FF2B5EF4-FFF2-40B4-BE49-F238E27FC236}">
                <a16:creationId xmlns:a16="http://schemas.microsoft.com/office/drawing/2014/main" id="{060BAB41-457B-6CDF-2165-CE04B9C3F71A}"/>
              </a:ext>
            </a:extLst>
          </p:cNvPr>
          <p:cNvGraphicFramePr>
            <a:graphicFrameLocks noGrp="1"/>
          </p:cNvGraphicFramePr>
          <p:nvPr>
            <p:extLst>
              <p:ext uri="{D42A27DB-BD31-4B8C-83A1-F6EECF244321}">
                <p14:modId xmlns:p14="http://schemas.microsoft.com/office/powerpoint/2010/main" val="2867034305"/>
              </p:ext>
            </p:extLst>
          </p:nvPr>
        </p:nvGraphicFramePr>
        <p:xfrm>
          <a:off x="2055118" y="1433862"/>
          <a:ext cx="8251638" cy="4390551"/>
        </p:xfrm>
        <a:graphic>
          <a:graphicData uri="http://schemas.openxmlformats.org/drawingml/2006/table">
            <a:tbl>
              <a:tblPr firstRow="1" bandRow="1">
                <a:tableStyleId>{5940675A-B579-460E-94D1-54222C63F5DA}</a:tableStyleId>
              </a:tblPr>
              <a:tblGrid>
                <a:gridCol w="1932833">
                  <a:extLst>
                    <a:ext uri="{9D8B030D-6E8A-4147-A177-3AD203B41FA5}">
                      <a16:colId xmlns:a16="http://schemas.microsoft.com/office/drawing/2014/main" val="1097440613"/>
                    </a:ext>
                  </a:extLst>
                </a:gridCol>
                <a:gridCol w="3037340">
                  <a:extLst>
                    <a:ext uri="{9D8B030D-6E8A-4147-A177-3AD203B41FA5}">
                      <a16:colId xmlns:a16="http://schemas.microsoft.com/office/drawing/2014/main" val="3570118213"/>
                    </a:ext>
                  </a:extLst>
                </a:gridCol>
                <a:gridCol w="3281465">
                  <a:extLst>
                    <a:ext uri="{9D8B030D-6E8A-4147-A177-3AD203B41FA5}">
                      <a16:colId xmlns:a16="http://schemas.microsoft.com/office/drawing/2014/main" val="842677937"/>
                    </a:ext>
                  </a:extLst>
                </a:gridCol>
              </a:tblGrid>
              <a:tr h="848594">
                <a:tc>
                  <a:txBody>
                    <a:bodyPr/>
                    <a:lstStyle/>
                    <a:p>
                      <a:pPr algn="l"/>
                      <a:endParaRPr lang="zh-CN" altLang="en-US" sz="2000" b="1" dirty="0">
                        <a:latin typeface="Times New Roman" panose="02020603050405020304" pitchFamily="18" charset="0"/>
                        <a:ea typeface="SimSun" panose="02010600030101010101" pitchFamily="2" charset="-122"/>
                        <a:cs typeface="Times New Roman" panose="02020603050405020304" pitchFamily="18" charset="0"/>
                      </a:endParaRPr>
                    </a:p>
                  </a:txBody>
                  <a:tcPr anchor="ctr">
                    <a:lnL w="12700" cap="flat" cmpd="sng" algn="ctr">
                      <a:noFill/>
                      <a:prstDash val="solid"/>
                      <a:round/>
                      <a:headEnd type="none" w="med" len="med"/>
                      <a:tailEnd type="none" w="med" len="med"/>
                    </a:lnL>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2000" b="1" dirty="0">
                          <a:latin typeface="Times New Roman" panose="02020603050405020304" pitchFamily="18" charset="0"/>
                          <a:ea typeface="SimSun" panose="02010600030101010101" pitchFamily="2" charset="-122"/>
                          <a:cs typeface="Times New Roman" panose="02020603050405020304" pitchFamily="18" charset="0"/>
                        </a:rPr>
                        <a:t>全款买房</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10%</a:t>
                      </a:r>
                      <a:r>
                        <a:rPr lang="zh-CN" altLang="en-US" sz="2000" b="1" dirty="0">
                          <a:latin typeface="Times New Roman" panose="02020603050405020304" pitchFamily="18" charset="0"/>
                          <a:ea typeface="SimSun" panose="02010600030101010101" pitchFamily="2" charset="-122"/>
                          <a:cs typeface="Times New Roman" panose="02020603050405020304" pitchFamily="18" charset="0"/>
                        </a:rPr>
                        <a:t>保证金买房</a:t>
                      </a:r>
                    </a:p>
                  </a:txBody>
                  <a:tcPr anchor="ctr">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346785674"/>
                  </a:ext>
                </a:extLst>
              </a:tr>
              <a:tr h="4427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a:latin typeface="Times New Roman" panose="02020603050405020304" pitchFamily="18" charset="0"/>
                          <a:ea typeface="SimSun" panose="02010600030101010101" pitchFamily="2" charset="-122"/>
                          <a:cs typeface="Times New Roman" panose="02020603050405020304" pitchFamily="18" charset="0"/>
                        </a:rPr>
                        <a:t>房产原价</a:t>
                      </a:r>
                      <a:r>
                        <a:rPr lang="en-US" altLang="zh-CN" sz="1800" b="1" dirty="0">
                          <a:latin typeface="Times New Roman" panose="02020603050405020304" pitchFamily="18" charset="0"/>
                          <a:ea typeface="SimSun" panose="02010600030101010101" pitchFamily="2" charset="-122"/>
                          <a:cs typeface="Times New Roman" panose="02020603050405020304" pitchFamily="18" charset="0"/>
                        </a:rPr>
                        <a:t>100</a:t>
                      </a:r>
                      <a:r>
                        <a:rPr lang="zh-CN" altLang="en-US" sz="1800" b="1" dirty="0">
                          <a:latin typeface="Times New Roman" panose="02020603050405020304" pitchFamily="18" charset="0"/>
                          <a:ea typeface="SimSun" panose="02010600030101010101" pitchFamily="2" charset="-122"/>
                          <a:cs typeface="Times New Roman" panose="02020603050405020304" pitchFamily="18" charset="0"/>
                        </a:rPr>
                        <a:t>万</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付全款</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100</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万</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付保证金</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10</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万</a:t>
                      </a:r>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66921103"/>
                  </a:ext>
                </a:extLst>
              </a:tr>
              <a:tr h="774803">
                <a:tc>
                  <a:txBody>
                    <a:bodyPr/>
                    <a:lstStyle/>
                    <a:p>
                      <a:pPr algn="l"/>
                      <a:r>
                        <a:rPr lang="zh-CN" altLang="en-US" sz="1800" b="1" dirty="0">
                          <a:latin typeface="Times New Roman" panose="02020603050405020304" pitchFamily="18" charset="0"/>
                          <a:ea typeface="SimSun" panose="02010600030101010101" pitchFamily="2" charset="-122"/>
                          <a:cs typeface="Times New Roman" panose="02020603050405020304" pitchFamily="18" charset="0"/>
                        </a:rPr>
                        <a:t>房价上涨</a:t>
                      </a:r>
                      <a:r>
                        <a:rPr lang="en-US" altLang="zh-CN" sz="1800" b="1" dirty="0">
                          <a:latin typeface="Times New Roman" panose="02020603050405020304" pitchFamily="18" charset="0"/>
                          <a:ea typeface="SimSun" panose="02010600030101010101" pitchFamily="2" charset="-122"/>
                          <a:cs typeface="Times New Roman" panose="02020603050405020304" pitchFamily="18" charset="0"/>
                        </a:rPr>
                        <a:t>10%</a:t>
                      </a:r>
                      <a:endParaRPr lang="zh-CN" altLang="en-US" sz="1800" b="1" dirty="0">
                        <a:latin typeface="Times New Roman" panose="02020603050405020304" pitchFamily="18" charset="0"/>
                        <a:ea typeface="SimSun" panose="02010600030101010101" pitchFamily="2" charset="-122"/>
                        <a:cs typeface="Times New Roman" panose="02020603050405020304" pitchFamily="18" charset="0"/>
                      </a:endParaRPr>
                    </a:p>
                  </a:txBody>
                  <a:tcPr anchor="ctr">
                    <a:lnL w="12700" cap="flat" cmpd="sng" algn="ctr">
                      <a:noFill/>
                      <a:prstDash val="solid"/>
                      <a:round/>
                      <a:headEnd type="none" w="med" len="med"/>
                      <a:tailEnd type="none" w="med" len="med"/>
                    </a:lnL>
                    <a:lnT w="28575" cap="flat" cmpd="sng" algn="ctr">
                      <a:solidFill>
                        <a:schemeClr val="tx1"/>
                      </a:solidFill>
                      <a:prstDash val="solid"/>
                      <a:round/>
                      <a:headEnd type="none" w="med" len="med"/>
                      <a:tailEnd type="none" w="med" len="med"/>
                    </a:lnT>
                    <a:noFill/>
                  </a:tcPr>
                </a:tc>
                <a:tc>
                  <a:txBody>
                    <a:bodyPr/>
                    <a:lstStyle/>
                    <a:p>
                      <a:pPr algn="l"/>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收益率</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=10%</a:t>
                      </a:r>
                      <a:endParaRPr lang="zh-CN" altLang="en-US" sz="1800" dirty="0">
                        <a:latin typeface="Times New Roman" panose="02020603050405020304" pitchFamily="18" charset="0"/>
                        <a:ea typeface="SimSun" panose="02010600030101010101" pitchFamily="2" charset="-122"/>
                        <a:cs typeface="Times New Roman" panose="02020603050405020304" pitchFamily="18" charset="0"/>
                      </a:endParaRPr>
                    </a:p>
                  </a:txBody>
                  <a:tcPr anchor="ctr">
                    <a:lnT w="28575" cap="flat" cmpd="sng" algn="ctr">
                      <a:solidFill>
                        <a:schemeClr val="tx1"/>
                      </a:solidFill>
                      <a:prstDash val="solid"/>
                      <a:round/>
                      <a:headEnd type="none" w="med" len="med"/>
                      <a:tailEnd type="none" w="med" len="med"/>
                    </a:lnT>
                  </a:tcPr>
                </a:tc>
                <a:tc>
                  <a:txBody>
                    <a:bodyPr/>
                    <a:lstStyle/>
                    <a:p>
                      <a:pPr algn="l"/>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收益率</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=10/10=100%</a:t>
                      </a:r>
                    </a:p>
                    <a:p>
                      <a:pPr algn="l"/>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房子卖掉能挣</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10</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万，</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110-100</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万</a:t>
                      </a:r>
                    </a:p>
                  </a:txBody>
                  <a:tcPr anchor="ctr">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15654911"/>
                  </a:ext>
                </a:extLst>
              </a:tr>
              <a:tr h="774803">
                <a:tc>
                  <a:txBody>
                    <a:bodyPr/>
                    <a:lstStyle/>
                    <a:p>
                      <a:pPr algn="l"/>
                      <a:r>
                        <a:rPr lang="zh-CN" altLang="en-US" sz="1800" b="1" dirty="0">
                          <a:latin typeface="Times New Roman" panose="02020603050405020304" pitchFamily="18" charset="0"/>
                          <a:ea typeface="SimSun" panose="02010600030101010101" pitchFamily="2" charset="-122"/>
                          <a:cs typeface="Times New Roman" panose="02020603050405020304" pitchFamily="18" charset="0"/>
                        </a:rPr>
                        <a:t>房价下跌</a:t>
                      </a:r>
                      <a:r>
                        <a:rPr lang="en-US" altLang="zh-CN" sz="1800" b="1" dirty="0">
                          <a:latin typeface="Times New Roman" panose="02020603050405020304" pitchFamily="18" charset="0"/>
                          <a:ea typeface="SimSun" panose="02010600030101010101" pitchFamily="2" charset="-122"/>
                          <a:cs typeface="Times New Roman" panose="02020603050405020304" pitchFamily="18" charset="0"/>
                        </a:rPr>
                        <a:t>10%</a:t>
                      </a:r>
                      <a:endParaRPr lang="zh-CN" altLang="en-US" sz="1800" b="1" dirty="0">
                        <a:latin typeface="Times New Roman" panose="02020603050405020304" pitchFamily="18" charset="0"/>
                        <a:ea typeface="SimSun" panose="02010600030101010101" pitchFamily="2" charset="-122"/>
                        <a:cs typeface="Times New Roman" panose="02020603050405020304" pitchFamily="18" charset="0"/>
                      </a:endParaRPr>
                    </a:p>
                  </a:txBody>
                  <a:tcPr anchor="ctr">
                    <a:lnL w="12700" cap="flat" cmpd="sng" algn="ctr">
                      <a:noFill/>
                      <a:prstDash val="solid"/>
                      <a:round/>
                      <a:headEnd type="none" w="med" len="med"/>
                      <a:tailEnd type="none" w="med" len="med"/>
                    </a:lnL>
                    <a:noFill/>
                  </a:tcPr>
                </a:tc>
                <a:tc>
                  <a:txBody>
                    <a:bodyPr/>
                    <a:lstStyle/>
                    <a:p>
                      <a:pPr algn="l"/>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收益率</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=-10%</a:t>
                      </a:r>
                      <a:endParaRPr lang="zh-CN" altLang="en-US" sz="1800" dirty="0">
                        <a:latin typeface="Times New Roman" panose="02020603050405020304" pitchFamily="18" charset="0"/>
                        <a:ea typeface="SimSun" panose="02010600030101010101" pitchFamily="2" charset="-122"/>
                        <a:cs typeface="Times New Roman" panose="02020603050405020304" pitchFamily="18" charset="0"/>
                      </a:endParaRPr>
                    </a:p>
                  </a:txBody>
                  <a:tcPr anchor="ctr"/>
                </a:tc>
                <a:tc>
                  <a:txBody>
                    <a:bodyPr/>
                    <a:lstStyle/>
                    <a:p>
                      <a:pPr algn="l"/>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收益率</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=-10/10=-100%</a:t>
                      </a:r>
                      <a:endParaRPr lang="zh-CN" altLang="en-US" sz="1800" dirty="0">
                        <a:latin typeface="Times New Roman" panose="02020603050405020304" pitchFamily="18" charset="0"/>
                        <a:ea typeface="SimSun" panose="02010600030101010101" pitchFamily="2" charset="-122"/>
                        <a:cs typeface="Times New Roman" panose="02020603050405020304" pitchFamily="18" charset="0"/>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384859800"/>
                  </a:ext>
                </a:extLst>
              </a:tr>
              <a:tr h="774803">
                <a:tc>
                  <a:txBody>
                    <a:bodyPr/>
                    <a:lstStyle/>
                    <a:p>
                      <a:pPr algn="l"/>
                      <a:r>
                        <a:rPr lang="zh-CN" altLang="en-US" sz="1800" b="1" dirty="0">
                          <a:latin typeface="Times New Roman" panose="02020603050405020304" pitchFamily="18" charset="0"/>
                          <a:ea typeface="SimSun" panose="02010600030101010101" pitchFamily="2" charset="-122"/>
                          <a:cs typeface="Times New Roman" panose="02020603050405020304" pitchFamily="18" charset="0"/>
                        </a:rPr>
                        <a:t>房价变成</a:t>
                      </a:r>
                      <a:r>
                        <a:rPr lang="en-US" altLang="zh-CN" sz="1800" b="1" dirty="0">
                          <a:latin typeface="Times New Roman" panose="02020603050405020304" pitchFamily="18" charset="0"/>
                          <a:ea typeface="SimSun" panose="02010600030101010101" pitchFamily="2" charset="-122"/>
                          <a:cs typeface="Times New Roman" panose="02020603050405020304" pitchFamily="18" charset="0"/>
                        </a:rPr>
                        <a:t>0</a:t>
                      </a:r>
                      <a:endParaRPr lang="zh-CN" altLang="en-US" sz="1800" b="1" dirty="0">
                        <a:latin typeface="Times New Roman" panose="02020603050405020304" pitchFamily="18" charset="0"/>
                        <a:ea typeface="SimSun" panose="02010600030101010101" pitchFamily="2" charset="-122"/>
                        <a:cs typeface="Times New Roman" panose="02020603050405020304" pitchFamily="18" charset="0"/>
                      </a:endParaRPr>
                    </a:p>
                  </a:txBody>
                  <a:tcPr anchor="ctr">
                    <a:lnL w="12700" cap="flat" cmpd="sng" algn="ctr">
                      <a:noFill/>
                      <a:prstDash val="solid"/>
                      <a:round/>
                      <a:headEnd type="none" w="med" len="med"/>
                      <a:tailEnd type="none" w="med" len="med"/>
                    </a:lnL>
                    <a:noFill/>
                  </a:tcPr>
                </a:tc>
                <a:tc>
                  <a:txBody>
                    <a:bodyPr/>
                    <a:lstStyle/>
                    <a:p>
                      <a:pPr algn="l"/>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本金亏光 </a:t>
                      </a:r>
                    </a:p>
                  </a:txBody>
                  <a:tcPr anchor="ctr"/>
                </a:tc>
                <a:tc>
                  <a:txBody>
                    <a:bodyPr/>
                    <a:lstStyle/>
                    <a:p>
                      <a:pPr algn="l"/>
                      <a:endParaRPr lang="zh-CN" altLang="en-US" sz="1800" dirty="0">
                        <a:latin typeface="Times New Roman" panose="02020603050405020304" pitchFamily="18" charset="0"/>
                        <a:ea typeface="SimSun" panose="02010600030101010101" pitchFamily="2" charset="-122"/>
                        <a:cs typeface="Times New Roman" panose="02020603050405020304" pitchFamily="18" charset="0"/>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269717289"/>
                  </a:ext>
                </a:extLst>
              </a:tr>
              <a:tr h="774803">
                <a:tc>
                  <a:txBody>
                    <a:bodyPr/>
                    <a:lstStyle/>
                    <a:p>
                      <a:pPr algn="l"/>
                      <a:r>
                        <a:rPr lang="zh-CN" altLang="en-US" sz="1800" b="1" dirty="0">
                          <a:latin typeface="Times New Roman" panose="02020603050405020304" pitchFamily="18" charset="0"/>
                          <a:ea typeface="SimSun" panose="02010600030101010101" pitchFamily="2" charset="-122"/>
                          <a:cs typeface="Times New Roman" panose="02020603050405020304" pitchFamily="18" charset="0"/>
                        </a:rPr>
                        <a:t>房价下跌</a:t>
                      </a:r>
                      <a:r>
                        <a:rPr lang="en-US" altLang="zh-CN" sz="1800" b="1" dirty="0">
                          <a:latin typeface="Times New Roman" panose="02020603050405020304" pitchFamily="18" charset="0"/>
                          <a:ea typeface="SimSun" panose="02010600030101010101" pitchFamily="2" charset="-122"/>
                          <a:cs typeface="Times New Roman" panose="02020603050405020304" pitchFamily="18" charset="0"/>
                        </a:rPr>
                        <a:t>11%</a:t>
                      </a:r>
                      <a:endParaRPr lang="zh-CN" altLang="en-US" sz="1800" b="1" dirty="0">
                        <a:latin typeface="Times New Roman" panose="02020603050405020304" pitchFamily="18" charset="0"/>
                        <a:ea typeface="SimSun" panose="02010600030101010101" pitchFamily="2" charset="-122"/>
                        <a:cs typeface="Times New Roman" panose="02020603050405020304" pitchFamily="18" charset="0"/>
                      </a:endParaRPr>
                    </a:p>
                  </a:txBody>
                  <a:tcPr anchor="ctr">
                    <a:lnL w="12700" cap="flat" cmpd="sng" algn="ctr">
                      <a:noFill/>
                      <a:prstDash val="solid"/>
                      <a:round/>
                      <a:headEnd type="none" w="med" len="med"/>
                      <a:tailEnd type="none" w="med" len="med"/>
                    </a:lnL>
                    <a:lnB w="28575" cap="flat" cmpd="sng" algn="ctr">
                      <a:solidFill>
                        <a:schemeClr val="tx1"/>
                      </a:solidFill>
                      <a:prstDash val="solid"/>
                      <a:round/>
                      <a:headEnd type="none" w="med" len="med"/>
                      <a:tailEnd type="none" w="med" len="med"/>
                    </a:lnB>
                    <a:noFill/>
                  </a:tcPr>
                </a:tc>
                <a:tc>
                  <a:txBody>
                    <a:bodyPr/>
                    <a:lstStyle/>
                    <a:p>
                      <a:pPr algn="l"/>
                      <a:endParaRPr lang="zh-CN" altLang="en-US" sz="1800" dirty="0">
                        <a:latin typeface="Times New Roman" panose="02020603050405020304" pitchFamily="18" charset="0"/>
                        <a:ea typeface="SimSun" panose="02010600030101010101" pitchFamily="2" charset="-122"/>
                        <a:cs typeface="Times New Roman" panose="02020603050405020304" pitchFamily="18" charset="0"/>
                      </a:endParaRPr>
                    </a:p>
                  </a:txBody>
                  <a:tcPr anchor="ctr">
                    <a:lnB w="28575" cap="flat" cmpd="sng" algn="ctr">
                      <a:solidFill>
                        <a:schemeClr val="tx1"/>
                      </a:solidFill>
                      <a:prstDash val="solid"/>
                      <a:round/>
                      <a:headEnd type="none" w="med" len="med"/>
                      <a:tailEnd type="none" w="med" len="med"/>
                    </a:lnB>
                  </a:tcPr>
                </a:tc>
                <a:tc>
                  <a:txBody>
                    <a:bodyPr/>
                    <a:lstStyle/>
                    <a:p>
                      <a:pPr algn="l"/>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损失</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11</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万，亏光保证金，还欠交易所</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1</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万  </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=&gt; </a:t>
                      </a:r>
                      <a:r>
                        <a:rPr lang="zh-CN" altLang="en-US" sz="1800" b="1" dirty="0">
                          <a:latin typeface="Times New Roman" panose="02020603050405020304" pitchFamily="18" charset="0"/>
                          <a:ea typeface="SimSun" panose="02010600030101010101" pitchFamily="2" charset="-122"/>
                          <a:cs typeface="Times New Roman" panose="02020603050405020304" pitchFamily="18" charset="0"/>
                        </a:rPr>
                        <a:t>穿仓</a:t>
                      </a:r>
                    </a:p>
                  </a:txBody>
                  <a:tcPr anchor="ctr">
                    <a:lnR w="12700" cap="flat" cmpd="sng" algn="ctr">
                      <a:no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673985"/>
                  </a:ext>
                </a:extLst>
              </a:tr>
            </a:tbl>
          </a:graphicData>
        </a:graphic>
      </p:graphicFrame>
    </p:spTree>
    <p:extLst>
      <p:ext uri="{BB962C8B-B14F-4D97-AF65-F5344CB8AC3E}">
        <p14:creationId xmlns:p14="http://schemas.microsoft.com/office/powerpoint/2010/main" val="920302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8508A4-16CF-896C-2B00-0988DFB083C9}"/>
              </a:ext>
            </a:extLst>
          </p:cNvPr>
          <p:cNvSpPr>
            <a:spLocks noGrp="1"/>
          </p:cNvSpPr>
          <p:nvPr>
            <p:ph type="title"/>
          </p:nvPr>
        </p:nvSpPr>
        <p:spPr/>
        <p:txBody>
          <a:bodyPr>
            <a:normAutofit/>
          </a:bodyPr>
          <a:lstStyle/>
          <a:p>
            <a:r>
              <a:rPr kumimoji="1" lang="zh-CN" altLang="en-US" sz="4400" dirty="0">
                <a:latin typeface="Times New Roman" panose="02020603050405020304" pitchFamily="18" charset="0"/>
                <a:ea typeface="SimSun" panose="02010600030101010101" pitchFamily="2" charset="-122"/>
                <a:cs typeface="Times New Roman" panose="02020603050405020304" pitchFamily="18" charset="0"/>
              </a:rPr>
              <a:t>案例</a:t>
            </a:r>
            <a:r>
              <a:rPr kumimoji="1" lang="zh-CN" altLang="en-US" sz="4400" dirty="0"/>
              <a:t>引入</a:t>
            </a:r>
            <a:r>
              <a:rPr kumimoji="1" lang="en-US" altLang="zh-CN" sz="4400" dirty="0"/>
              <a:t>9</a:t>
            </a:r>
            <a:r>
              <a:rPr kumimoji="1" lang="zh-CN" altLang="en-US" sz="4400"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dirty="0"/>
              <a:t>套期保值相关规定</a:t>
            </a:r>
          </a:p>
        </p:txBody>
      </p:sp>
      <p:sp>
        <p:nvSpPr>
          <p:cNvPr id="3" name="灯片编号占位符 2">
            <a:extLst>
              <a:ext uri="{FF2B5EF4-FFF2-40B4-BE49-F238E27FC236}">
                <a16:creationId xmlns:a16="http://schemas.microsoft.com/office/drawing/2014/main" id="{D4881C1A-42AB-C05C-4AE4-D2180EAD2C03}"/>
              </a:ext>
            </a:extLst>
          </p:cNvPr>
          <p:cNvSpPr>
            <a:spLocks noGrp="1"/>
          </p:cNvSpPr>
          <p:nvPr>
            <p:ph type="sldNum" sz="quarter" idx="10"/>
          </p:nvPr>
        </p:nvSpPr>
        <p:spPr/>
        <p:txBody>
          <a:bodyPr/>
          <a:lstStyle/>
          <a:p>
            <a:fld id="{F56ABC50-C693-6145-8FE9-48A83A944B62}" type="slidenum">
              <a:rPr kumimoji="1" lang="zh-CN" altLang="en-US" smtClean="0"/>
              <a:pPr/>
              <a:t>33</a:t>
            </a:fld>
            <a:endParaRPr kumimoji="1" lang="zh-CN" altLang="en-US"/>
          </a:p>
        </p:txBody>
      </p:sp>
      <p:sp>
        <p:nvSpPr>
          <p:cNvPr id="6" name="文本框 5">
            <a:extLst>
              <a:ext uri="{FF2B5EF4-FFF2-40B4-BE49-F238E27FC236}">
                <a16:creationId xmlns:a16="http://schemas.microsoft.com/office/drawing/2014/main" id="{D435CBD7-85C4-4232-8E42-E541C71F4813}"/>
              </a:ext>
            </a:extLst>
          </p:cNvPr>
          <p:cNvSpPr txBox="1"/>
          <p:nvPr/>
        </p:nvSpPr>
        <p:spPr>
          <a:xfrm>
            <a:off x="1531716" y="1514309"/>
            <a:ext cx="8954947" cy="3829382"/>
          </a:xfrm>
          <a:prstGeom prst="rect">
            <a:avLst/>
          </a:prstGeom>
          <a:noFill/>
        </p:spPr>
        <p:txBody>
          <a:bodyPr wrap="square">
            <a:spAutoFit/>
          </a:bodyPr>
          <a:lstStyle/>
          <a:p>
            <a:pPr indent="304800">
              <a:lnSpc>
                <a:spcPct val="125000"/>
              </a:lnSpc>
              <a:spcBef>
                <a:spcPts val="600"/>
              </a:spcBef>
            </a:pPr>
            <a:r>
              <a:rPr lang="zh-CN" altLang="zh-CN" sz="2400" kern="100" dirty="0">
                <a:effectLst/>
                <a:latin typeface="SimSun" panose="02010600030101010101" pitchFamily="2" charset="-122"/>
                <a:ea typeface="SimSun" panose="02010600030101010101" pitchFamily="2" charset="-122"/>
                <a:cs typeface="Times New Roman" panose="02020603050405020304" pitchFamily="18" charset="0"/>
              </a:rPr>
              <a:t>修订前的《交易与关联交易指引》规定的</a:t>
            </a:r>
            <a:r>
              <a:rPr lang="zh-CN" altLang="zh-CN" sz="2400" b="1" kern="100" dirty="0">
                <a:effectLst/>
                <a:latin typeface="SimSun" panose="02010600030101010101" pitchFamily="2" charset="-122"/>
                <a:ea typeface="SimSun" panose="02010600030101010101" pitchFamily="2" charset="-122"/>
                <a:cs typeface="Times New Roman" panose="02020603050405020304" pitchFamily="18" charset="0"/>
              </a:rPr>
              <a:t>套期保值品种仅限于与公司生产经营相关的产品或者所需的原材料</a:t>
            </a:r>
            <a:r>
              <a:rPr lang="zh-CN" altLang="zh-CN" sz="2400" kern="100" dirty="0">
                <a:effectLst/>
                <a:latin typeface="SimSun" panose="02010600030101010101" pitchFamily="2" charset="-122"/>
                <a:ea typeface="SimSun" panose="02010600030101010101" pitchFamily="2" charset="-122"/>
                <a:cs typeface="Times New Roman" panose="02020603050405020304" pitchFamily="18" charset="0"/>
              </a:rPr>
              <a:t>，但上市公司实务中，</a:t>
            </a:r>
            <a:r>
              <a:rPr lang="zh-CN" altLang="zh-CN" sz="2400" b="1" kern="100" dirty="0">
                <a:effectLst/>
                <a:latin typeface="SimSun" panose="02010600030101010101" pitchFamily="2" charset="-122"/>
                <a:ea typeface="SimSun" panose="02010600030101010101" pitchFamily="2" charset="-122"/>
                <a:cs typeface="Times New Roman" panose="02020603050405020304" pitchFamily="18" charset="0"/>
              </a:rPr>
              <a:t>外汇也普遍作为套期保值的品种之一</a:t>
            </a:r>
            <a:r>
              <a:rPr lang="zh-CN" altLang="zh-CN" sz="2400" kern="100" dirty="0">
                <a:effectLst/>
                <a:latin typeface="SimSun" panose="02010600030101010101" pitchFamily="2" charset="-122"/>
                <a:ea typeface="SimSun" panose="02010600030101010101" pitchFamily="2" charset="-122"/>
                <a:cs typeface="Times New Roman" panose="02020603050405020304" pitchFamily="18" charset="0"/>
              </a:rPr>
              <a:t>。《交易与关联交易指引》扩大了套期保值品种的范围，将外汇也纳入其中，其明确规定：公司从事套期保值业务的期货和衍生品品种应当仅限于与公司生产经营相关的产品、原材料和外汇等，且原则上应当控制期货和衍生品在种类、规模及期限上与需管理的风险敞口相匹配。</a:t>
            </a:r>
          </a:p>
          <a:p>
            <a:pPr indent="304800">
              <a:lnSpc>
                <a:spcPct val="125000"/>
              </a:lnSpc>
              <a:spcBef>
                <a:spcPts val="600"/>
              </a:spcBef>
            </a:pPr>
            <a:endParaRPr lang="zh-CN" altLang="zh-CN" sz="2400" kern="100" dirty="0">
              <a:effectLst/>
              <a:latin typeface="SimSun" panose="02010600030101010101" pitchFamily="2" charset="-122"/>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96666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8508A4-16CF-896C-2B00-0988DFB083C9}"/>
              </a:ext>
            </a:extLst>
          </p:cNvPr>
          <p:cNvSpPr>
            <a:spLocks noGrp="1"/>
          </p:cNvSpPr>
          <p:nvPr>
            <p:ph type="title"/>
          </p:nvPr>
        </p:nvSpPr>
        <p:spPr/>
        <p:txBody>
          <a:bodyPr>
            <a:normAutofit/>
          </a:bodyPr>
          <a:lstStyle/>
          <a:p>
            <a:r>
              <a:rPr kumimoji="1" lang="zh-CN" altLang="en-US" sz="4400" dirty="0">
                <a:latin typeface="Times New Roman" panose="02020603050405020304" pitchFamily="18" charset="0"/>
                <a:ea typeface="SimSun" panose="02010600030101010101" pitchFamily="2" charset="-122"/>
                <a:cs typeface="Times New Roman" panose="02020603050405020304" pitchFamily="18" charset="0"/>
              </a:rPr>
              <a:t>案例</a:t>
            </a:r>
            <a:r>
              <a:rPr kumimoji="1" lang="zh-CN" altLang="en-US" sz="4400" dirty="0"/>
              <a:t>引入</a:t>
            </a:r>
            <a:r>
              <a:rPr kumimoji="1" lang="en-US" altLang="zh-CN" sz="4400" dirty="0"/>
              <a:t>9</a:t>
            </a:r>
            <a:r>
              <a:rPr kumimoji="1" lang="zh-CN" altLang="en-US" sz="4400"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dirty="0"/>
              <a:t>套期保值相关规定</a:t>
            </a:r>
          </a:p>
        </p:txBody>
      </p:sp>
      <p:sp>
        <p:nvSpPr>
          <p:cNvPr id="3" name="灯片编号占位符 2">
            <a:extLst>
              <a:ext uri="{FF2B5EF4-FFF2-40B4-BE49-F238E27FC236}">
                <a16:creationId xmlns:a16="http://schemas.microsoft.com/office/drawing/2014/main" id="{D4881C1A-42AB-C05C-4AE4-D2180EAD2C03}"/>
              </a:ext>
            </a:extLst>
          </p:cNvPr>
          <p:cNvSpPr>
            <a:spLocks noGrp="1"/>
          </p:cNvSpPr>
          <p:nvPr>
            <p:ph type="sldNum" sz="quarter" idx="10"/>
          </p:nvPr>
        </p:nvSpPr>
        <p:spPr/>
        <p:txBody>
          <a:bodyPr/>
          <a:lstStyle/>
          <a:p>
            <a:fld id="{F56ABC50-C693-6145-8FE9-48A83A944B62}" type="slidenum">
              <a:rPr kumimoji="1" lang="zh-CN" altLang="en-US" smtClean="0"/>
              <a:pPr/>
              <a:t>34</a:t>
            </a:fld>
            <a:endParaRPr kumimoji="1" lang="zh-CN" altLang="en-US"/>
          </a:p>
        </p:txBody>
      </p:sp>
      <p:sp>
        <p:nvSpPr>
          <p:cNvPr id="6" name="文本框 5">
            <a:extLst>
              <a:ext uri="{FF2B5EF4-FFF2-40B4-BE49-F238E27FC236}">
                <a16:creationId xmlns:a16="http://schemas.microsoft.com/office/drawing/2014/main" id="{D435CBD7-85C4-4232-8E42-E541C71F4813}"/>
              </a:ext>
            </a:extLst>
          </p:cNvPr>
          <p:cNvSpPr txBox="1"/>
          <p:nvPr/>
        </p:nvSpPr>
        <p:spPr>
          <a:xfrm>
            <a:off x="737286" y="1390259"/>
            <a:ext cx="10717428" cy="5102615"/>
          </a:xfrm>
          <a:prstGeom prst="rect">
            <a:avLst/>
          </a:prstGeom>
          <a:noFill/>
        </p:spPr>
        <p:txBody>
          <a:bodyPr wrap="square">
            <a:spAutoFit/>
          </a:bodyPr>
          <a:lstStyle/>
          <a:p>
            <a:pPr indent="304800">
              <a:lnSpc>
                <a:spcPct val="125000"/>
              </a:lnSpc>
              <a:spcBef>
                <a:spcPts val="600"/>
              </a:spcBef>
            </a:pPr>
            <a:r>
              <a:rPr lang="zh-CN" altLang="zh-CN" sz="1800" kern="100" dirty="0">
                <a:effectLst/>
                <a:latin typeface="SimSun" panose="02010600030101010101" pitchFamily="2" charset="-122"/>
                <a:ea typeface="SimSun" panose="02010600030101010101" pitchFamily="2" charset="-122"/>
                <a:cs typeface="Times New Roman" panose="02020603050405020304" pitchFamily="18" charset="0"/>
              </a:rPr>
              <a:t>除扩大了套期保值品种范围外，《交易与关联交易指引》还列举了套期保值业务主要的交易活动类型，为公司开展的套期保值业务提供了有效的参考依据。套期保值业务主要的交易活动类型包括：</a:t>
            </a:r>
          </a:p>
          <a:p>
            <a:pPr indent="304800">
              <a:lnSpc>
                <a:spcPct val="125000"/>
              </a:lnSpc>
              <a:spcBef>
                <a:spcPts val="600"/>
              </a:spcBef>
            </a:pPr>
            <a:r>
              <a:rPr lang="en-US" altLang="zh-CN" sz="1800" kern="100" dirty="0">
                <a:effectLst/>
                <a:latin typeface="SimSun" panose="02010600030101010101" pitchFamily="2" charset="-122"/>
                <a:ea typeface="SimSun" panose="02010600030101010101" pitchFamily="2" charset="-122"/>
                <a:cs typeface="Times New Roman" panose="02020603050405020304" pitchFamily="18" charset="0"/>
              </a:rPr>
              <a:t>1.</a:t>
            </a:r>
            <a:r>
              <a:rPr lang="zh-CN" altLang="zh-CN" sz="1800" kern="100" dirty="0">
                <a:effectLst/>
                <a:latin typeface="SimSun" panose="02010600030101010101" pitchFamily="2" charset="-122"/>
                <a:ea typeface="SimSun" panose="02010600030101010101" pitchFamily="2" charset="-122"/>
                <a:cs typeface="Times New Roman" panose="02020603050405020304" pitchFamily="18" charset="0"/>
              </a:rPr>
              <a:t>对</a:t>
            </a:r>
            <a:r>
              <a:rPr lang="zh-CN" altLang="zh-CN" sz="1800" b="1" kern="100" dirty="0">
                <a:solidFill>
                  <a:srgbClr val="FF0000"/>
                </a:solidFill>
                <a:effectLst/>
                <a:latin typeface="SimSun" panose="02010600030101010101" pitchFamily="2" charset="-122"/>
                <a:ea typeface="SimSun" panose="02010600030101010101" pitchFamily="2" charset="-122"/>
                <a:cs typeface="Times New Roman" panose="02020603050405020304" pitchFamily="18" charset="0"/>
              </a:rPr>
              <a:t>已持有的现货库存</a:t>
            </a:r>
            <a:r>
              <a:rPr lang="zh-CN" altLang="zh-CN" sz="1800" kern="100" dirty="0">
                <a:effectLst/>
                <a:latin typeface="SimSun" panose="02010600030101010101" pitchFamily="2" charset="-122"/>
                <a:ea typeface="SimSun" panose="02010600030101010101" pitchFamily="2" charset="-122"/>
                <a:cs typeface="Times New Roman" panose="02020603050405020304" pitchFamily="18" charset="0"/>
              </a:rPr>
              <a:t>进行</a:t>
            </a:r>
            <a:r>
              <a:rPr lang="zh-CN" altLang="zh-CN" sz="1800" b="1" kern="100" dirty="0">
                <a:solidFill>
                  <a:srgbClr val="FF0000"/>
                </a:solidFill>
                <a:effectLst/>
                <a:latin typeface="SimSun" panose="02010600030101010101" pitchFamily="2" charset="-122"/>
                <a:ea typeface="SimSun" panose="02010600030101010101" pitchFamily="2" charset="-122"/>
                <a:cs typeface="Times New Roman" panose="02020603050405020304" pitchFamily="18" charset="0"/>
              </a:rPr>
              <a:t>卖出套期保值</a:t>
            </a:r>
            <a:r>
              <a:rPr lang="zh-CN" altLang="zh-CN" sz="1800" kern="100" dirty="0">
                <a:effectLst/>
                <a:latin typeface="SimSun" panose="02010600030101010101" pitchFamily="2" charset="-122"/>
                <a:ea typeface="SimSun" panose="02010600030101010101" pitchFamily="2" charset="-122"/>
                <a:cs typeface="Times New Roman" panose="02020603050405020304" pitchFamily="18" charset="0"/>
              </a:rPr>
              <a:t>；</a:t>
            </a:r>
          </a:p>
          <a:p>
            <a:pPr indent="304800">
              <a:lnSpc>
                <a:spcPct val="125000"/>
              </a:lnSpc>
              <a:spcBef>
                <a:spcPts val="600"/>
              </a:spcBef>
            </a:pPr>
            <a:r>
              <a:rPr lang="en-US" altLang="zh-CN" sz="1800" kern="100" dirty="0">
                <a:effectLst/>
                <a:latin typeface="SimSun" panose="02010600030101010101" pitchFamily="2" charset="-122"/>
                <a:ea typeface="SimSun" panose="02010600030101010101" pitchFamily="2" charset="-122"/>
                <a:cs typeface="Times New Roman" panose="02020603050405020304" pitchFamily="18" charset="0"/>
              </a:rPr>
              <a:t>2.</a:t>
            </a:r>
            <a:r>
              <a:rPr lang="zh-CN" altLang="zh-CN" sz="1800" kern="100" dirty="0">
                <a:effectLst/>
                <a:latin typeface="SimSun" panose="02010600030101010101" pitchFamily="2" charset="-122"/>
                <a:ea typeface="SimSun" panose="02010600030101010101" pitchFamily="2" charset="-122"/>
                <a:cs typeface="Times New Roman" panose="02020603050405020304" pitchFamily="18" charset="0"/>
              </a:rPr>
              <a:t>对</a:t>
            </a:r>
            <a:r>
              <a:rPr lang="zh-CN" altLang="zh-CN" sz="1800" b="1" kern="100" dirty="0">
                <a:solidFill>
                  <a:schemeClr val="accent2"/>
                </a:solidFill>
                <a:effectLst/>
                <a:latin typeface="SimSun" panose="02010600030101010101" pitchFamily="2" charset="-122"/>
                <a:ea typeface="SimSun" panose="02010600030101010101" pitchFamily="2" charset="-122"/>
                <a:cs typeface="Times New Roman" panose="02020603050405020304" pitchFamily="18" charset="0"/>
              </a:rPr>
              <a:t>已签订的固定价格的购销合同</a:t>
            </a:r>
            <a:r>
              <a:rPr lang="zh-CN" altLang="zh-CN" sz="1800" kern="100" dirty="0">
                <a:effectLst/>
                <a:latin typeface="SimSun" panose="02010600030101010101" pitchFamily="2" charset="-122"/>
                <a:ea typeface="SimSun" panose="02010600030101010101" pitchFamily="2" charset="-122"/>
                <a:cs typeface="Times New Roman" panose="02020603050405020304" pitchFamily="18" charset="0"/>
              </a:rPr>
              <a:t>进行套期保值，包括对</a:t>
            </a:r>
            <a:r>
              <a:rPr lang="zh-CN" altLang="zh-CN" sz="1800" b="1" kern="100" dirty="0">
                <a:solidFill>
                  <a:srgbClr val="FF0000"/>
                </a:solidFill>
                <a:effectLst/>
                <a:latin typeface="SimSun" panose="02010600030101010101" pitchFamily="2" charset="-122"/>
                <a:ea typeface="SimSun" panose="02010600030101010101" pitchFamily="2" charset="-122"/>
                <a:cs typeface="Times New Roman" panose="02020603050405020304" pitchFamily="18" charset="0"/>
              </a:rPr>
              <a:t>原材料采购合同进行空头套期保值</a:t>
            </a:r>
            <a:r>
              <a:rPr lang="zh-CN" altLang="zh-CN" sz="1800" kern="100" dirty="0">
                <a:effectLst/>
                <a:latin typeface="SimSun" panose="02010600030101010101" pitchFamily="2" charset="-122"/>
                <a:ea typeface="SimSun" panose="02010600030101010101" pitchFamily="2" charset="-122"/>
                <a:cs typeface="Times New Roman" panose="02020603050405020304" pitchFamily="18" charset="0"/>
              </a:rPr>
              <a:t>、对</a:t>
            </a:r>
            <a:r>
              <a:rPr lang="zh-CN" altLang="zh-CN" sz="1800" b="1" kern="100" dirty="0">
                <a:solidFill>
                  <a:srgbClr val="FF0000"/>
                </a:solidFill>
                <a:effectLst/>
                <a:latin typeface="SimSun" panose="02010600030101010101" pitchFamily="2" charset="-122"/>
                <a:ea typeface="SimSun" panose="02010600030101010101" pitchFamily="2" charset="-122"/>
                <a:cs typeface="Times New Roman" panose="02020603050405020304" pitchFamily="18" charset="0"/>
              </a:rPr>
              <a:t>产成品销售合同进行多头套期保值</a:t>
            </a:r>
            <a:r>
              <a:rPr lang="zh-CN" altLang="zh-CN" sz="1800" kern="100" dirty="0">
                <a:effectLst/>
                <a:latin typeface="SimSun" panose="02010600030101010101" pitchFamily="2" charset="-122"/>
                <a:ea typeface="SimSun" panose="02010600030101010101" pitchFamily="2" charset="-122"/>
                <a:cs typeface="Times New Roman" panose="02020603050405020304" pitchFamily="18" charset="0"/>
              </a:rPr>
              <a:t>，对已定价贸易合同进行与合同方向相反的套期保值；</a:t>
            </a:r>
          </a:p>
          <a:p>
            <a:pPr indent="304800">
              <a:lnSpc>
                <a:spcPct val="125000"/>
              </a:lnSpc>
              <a:spcBef>
                <a:spcPts val="600"/>
              </a:spcBef>
            </a:pPr>
            <a:r>
              <a:rPr lang="en-US" altLang="zh-CN" sz="1800" kern="100" dirty="0">
                <a:effectLst/>
                <a:latin typeface="SimSun" panose="02010600030101010101" pitchFamily="2" charset="-122"/>
                <a:ea typeface="SimSun" panose="02010600030101010101" pitchFamily="2" charset="-122"/>
                <a:cs typeface="Times New Roman" panose="02020603050405020304" pitchFamily="18" charset="0"/>
              </a:rPr>
              <a:t>3.</a:t>
            </a:r>
            <a:r>
              <a:rPr lang="zh-CN" altLang="zh-CN" sz="1800" kern="100" dirty="0">
                <a:effectLst/>
                <a:latin typeface="SimSun" panose="02010600030101010101" pitchFamily="2" charset="-122"/>
                <a:ea typeface="SimSun" panose="02010600030101010101" pitchFamily="2" charset="-122"/>
                <a:cs typeface="Times New Roman" panose="02020603050405020304" pitchFamily="18" charset="0"/>
              </a:rPr>
              <a:t>对</a:t>
            </a:r>
            <a:r>
              <a:rPr lang="zh-CN" altLang="zh-CN" sz="1800" b="1" kern="100" dirty="0">
                <a:solidFill>
                  <a:schemeClr val="accent2"/>
                </a:solidFill>
                <a:effectLst/>
                <a:latin typeface="SimSun" panose="02010600030101010101" pitchFamily="2" charset="-122"/>
                <a:ea typeface="SimSun" panose="02010600030101010101" pitchFamily="2" charset="-122"/>
                <a:cs typeface="Times New Roman" panose="02020603050405020304" pitchFamily="18" charset="0"/>
              </a:rPr>
              <a:t>已签订的浮动价格的购销合同</a:t>
            </a:r>
            <a:r>
              <a:rPr lang="zh-CN" altLang="zh-CN" sz="1800" kern="100" dirty="0">
                <a:effectLst/>
                <a:latin typeface="SimSun" panose="02010600030101010101" pitchFamily="2" charset="-122"/>
                <a:ea typeface="SimSun" panose="02010600030101010101" pitchFamily="2" charset="-122"/>
                <a:cs typeface="Times New Roman" panose="02020603050405020304" pitchFamily="18" charset="0"/>
              </a:rPr>
              <a:t>进行套期保值，包括对</a:t>
            </a:r>
            <a:r>
              <a:rPr lang="zh-CN" altLang="zh-CN" sz="1800" b="1" kern="100" dirty="0">
                <a:solidFill>
                  <a:srgbClr val="FF0000"/>
                </a:solidFill>
                <a:effectLst/>
                <a:latin typeface="SimSun" panose="02010600030101010101" pitchFamily="2" charset="-122"/>
                <a:ea typeface="SimSun" panose="02010600030101010101" pitchFamily="2" charset="-122"/>
                <a:cs typeface="Times New Roman" panose="02020603050405020304" pitchFamily="18" charset="0"/>
              </a:rPr>
              <a:t>原材料采购合同进行多头套期保值</a:t>
            </a:r>
            <a:r>
              <a:rPr lang="zh-CN" altLang="zh-CN" sz="1800" kern="100" dirty="0">
                <a:effectLst/>
                <a:latin typeface="SimSun" panose="02010600030101010101" pitchFamily="2" charset="-122"/>
                <a:ea typeface="SimSun" panose="02010600030101010101" pitchFamily="2" charset="-122"/>
                <a:cs typeface="Times New Roman" panose="02020603050405020304" pitchFamily="18" charset="0"/>
              </a:rPr>
              <a:t>、对</a:t>
            </a:r>
            <a:r>
              <a:rPr lang="zh-CN" altLang="zh-CN" sz="1800" b="1" kern="100" dirty="0">
                <a:solidFill>
                  <a:srgbClr val="FF0000"/>
                </a:solidFill>
                <a:effectLst/>
                <a:latin typeface="SimSun" panose="02010600030101010101" pitchFamily="2" charset="-122"/>
                <a:ea typeface="SimSun" panose="02010600030101010101" pitchFamily="2" charset="-122"/>
                <a:cs typeface="Times New Roman" panose="02020603050405020304" pitchFamily="18" charset="0"/>
              </a:rPr>
              <a:t>产成品销售合同进行空头套期保值</a:t>
            </a:r>
            <a:r>
              <a:rPr lang="zh-CN" altLang="zh-CN" sz="1800" kern="100" dirty="0">
                <a:effectLst/>
                <a:latin typeface="SimSun" panose="02010600030101010101" pitchFamily="2" charset="-122"/>
                <a:ea typeface="SimSun" panose="02010600030101010101" pitchFamily="2" charset="-122"/>
                <a:cs typeface="Times New Roman" panose="02020603050405020304" pitchFamily="18" charset="0"/>
              </a:rPr>
              <a:t>，对浮动价格贸易合同进行与合同方向相同的套期保值；</a:t>
            </a:r>
          </a:p>
          <a:p>
            <a:pPr indent="304800">
              <a:lnSpc>
                <a:spcPct val="125000"/>
              </a:lnSpc>
              <a:spcBef>
                <a:spcPts val="600"/>
              </a:spcBef>
            </a:pPr>
            <a:r>
              <a:rPr lang="en-US" altLang="zh-CN" sz="1800" kern="100" dirty="0">
                <a:effectLst/>
                <a:latin typeface="SimSun" panose="02010600030101010101" pitchFamily="2" charset="-122"/>
                <a:ea typeface="SimSun" panose="02010600030101010101" pitchFamily="2" charset="-122"/>
                <a:cs typeface="Times New Roman" panose="02020603050405020304" pitchFamily="18" charset="0"/>
              </a:rPr>
              <a:t>4.</a:t>
            </a:r>
            <a:r>
              <a:rPr lang="zh-CN" altLang="zh-CN" sz="1800" kern="100" dirty="0">
                <a:effectLst/>
                <a:latin typeface="SimSun" panose="02010600030101010101" pitchFamily="2" charset="-122"/>
                <a:ea typeface="SimSun" panose="02010600030101010101" pitchFamily="2" charset="-122"/>
                <a:cs typeface="Times New Roman" panose="02020603050405020304" pitchFamily="18" charset="0"/>
              </a:rPr>
              <a:t>根据生产经营计划，对预期采购量或预期产量进行套期保值，包括对预期原材料采购进行多头套期保值、对预期产成品进行空头套期保值；</a:t>
            </a:r>
          </a:p>
          <a:p>
            <a:pPr indent="304800">
              <a:lnSpc>
                <a:spcPct val="125000"/>
              </a:lnSpc>
              <a:spcBef>
                <a:spcPts val="600"/>
              </a:spcBef>
            </a:pPr>
            <a:r>
              <a:rPr lang="en-US" altLang="zh-CN" sz="1800" kern="100" dirty="0">
                <a:effectLst/>
                <a:latin typeface="SimSun" panose="02010600030101010101" pitchFamily="2" charset="-122"/>
                <a:ea typeface="SimSun" panose="02010600030101010101" pitchFamily="2" charset="-122"/>
                <a:cs typeface="Times New Roman" panose="02020603050405020304" pitchFamily="18" charset="0"/>
              </a:rPr>
              <a:t>5.</a:t>
            </a:r>
            <a:r>
              <a:rPr lang="zh-CN" altLang="zh-CN" sz="1800" kern="100" dirty="0">
                <a:effectLst/>
                <a:latin typeface="SimSun" panose="02010600030101010101" pitchFamily="2" charset="-122"/>
                <a:ea typeface="SimSun" panose="02010600030101010101" pitchFamily="2" charset="-122"/>
                <a:cs typeface="Times New Roman" panose="02020603050405020304" pitchFamily="18" charset="0"/>
              </a:rPr>
              <a:t>根据生产经营计划，对拟履行进出口合同中涉及的</a:t>
            </a:r>
            <a:r>
              <a:rPr lang="zh-CN" altLang="zh-CN" sz="1800" b="1" kern="100" dirty="0">
                <a:solidFill>
                  <a:srgbClr val="FF0000"/>
                </a:solidFill>
                <a:effectLst/>
                <a:latin typeface="SimSun" panose="02010600030101010101" pitchFamily="2" charset="-122"/>
                <a:ea typeface="SimSun" panose="02010600030101010101" pitchFamily="2" charset="-122"/>
                <a:cs typeface="Times New Roman" panose="02020603050405020304" pitchFamily="18" charset="0"/>
              </a:rPr>
              <a:t>预期收付汇进行套期保值</a:t>
            </a:r>
            <a:r>
              <a:rPr lang="zh-CN" altLang="zh-CN" sz="1800" kern="100" dirty="0">
                <a:effectLst/>
                <a:latin typeface="SimSun" panose="02010600030101010101" pitchFamily="2" charset="-122"/>
                <a:ea typeface="SimSun" panose="02010600030101010101" pitchFamily="2" charset="-122"/>
                <a:cs typeface="Times New Roman" panose="02020603050405020304" pitchFamily="18" charset="0"/>
              </a:rPr>
              <a:t>；</a:t>
            </a:r>
          </a:p>
          <a:p>
            <a:pPr indent="304800">
              <a:lnSpc>
                <a:spcPct val="125000"/>
              </a:lnSpc>
              <a:spcBef>
                <a:spcPts val="600"/>
              </a:spcBef>
            </a:pPr>
            <a:r>
              <a:rPr lang="en-US" altLang="zh-CN" sz="1800" kern="100" dirty="0">
                <a:effectLst/>
                <a:latin typeface="SimSun" panose="02010600030101010101" pitchFamily="2" charset="-122"/>
                <a:ea typeface="SimSun" panose="02010600030101010101" pitchFamily="2" charset="-122"/>
                <a:cs typeface="Times New Roman" panose="02020603050405020304" pitchFamily="18" charset="0"/>
              </a:rPr>
              <a:t>6.</a:t>
            </a:r>
            <a:r>
              <a:rPr lang="zh-CN" altLang="zh-CN" sz="1800" kern="100" dirty="0">
                <a:effectLst/>
                <a:latin typeface="SimSun" panose="02010600030101010101" pitchFamily="2" charset="-122"/>
                <a:ea typeface="SimSun" panose="02010600030101010101" pitchFamily="2" charset="-122"/>
                <a:cs typeface="Times New Roman" panose="02020603050405020304" pitchFamily="18" charset="0"/>
              </a:rPr>
              <a:t>根据投资融资计划，对拟发生或已发生的外币投资或资产、融资或负债、浮动利率计息负债的本息偿还进行套期保值；</a:t>
            </a:r>
          </a:p>
          <a:p>
            <a:pPr indent="304800">
              <a:lnSpc>
                <a:spcPct val="125000"/>
              </a:lnSpc>
              <a:spcBef>
                <a:spcPts val="600"/>
              </a:spcBef>
            </a:pPr>
            <a:r>
              <a:rPr lang="en-US" altLang="zh-CN" sz="1800" kern="100" dirty="0">
                <a:effectLst/>
                <a:latin typeface="SimSun" panose="02010600030101010101" pitchFamily="2" charset="-122"/>
                <a:ea typeface="SimSun" panose="02010600030101010101" pitchFamily="2" charset="-122"/>
                <a:cs typeface="Times New Roman" panose="02020603050405020304" pitchFamily="18" charset="0"/>
              </a:rPr>
              <a:t>7.</a:t>
            </a:r>
            <a:r>
              <a:rPr lang="zh-CN" altLang="zh-CN" sz="1800" kern="100" dirty="0">
                <a:effectLst/>
                <a:latin typeface="SimSun" panose="02010600030101010101" pitchFamily="2" charset="-122"/>
                <a:ea typeface="SimSun" panose="02010600030101010101" pitchFamily="2" charset="-122"/>
                <a:cs typeface="Times New Roman" panose="02020603050405020304" pitchFamily="18" charset="0"/>
              </a:rPr>
              <a:t>交易所认定的其他情形</a:t>
            </a:r>
          </a:p>
        </p:txBody>
      </p:sp>
      <p:sp>
        <p:nvSpPr>
          <p:cNvPr id="4" name="椭圆 3">
            <a:extLst>
              <a:ext uri="{FF2B5EF4-FFF2-40B4-BE49-F238E27FC236}">
                <a16:creationId xmlns:a16="http://schemas.microsoft.com/office/drawing/2014/main" id="{D8F4C6D2-8E23-4E4B-8DD5-4DADE9349A93}"/>
              </a:ext>
            </a:extLst>
          </p:cNvPr>
          <p:cNvSpPr/>
          <p:nvPr/>
        </p:nvSpPr>
        <p:spPr>
          <a:xfrm>
            <a:off x="3508196" y="4100660"/>
            <a:ext cx="564184" cy="38649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FCFA30E-523F-4ADE-8DED-F8D135246B1D}"/>
              </a:ext>
            </a:extLst>
          </p:cNvPr>
          <p:cNvSpPr/>
          <p:nvPr/>
        </p:nvSpPr>
        <p:spPr>
          <a:xfrm>
            <a:off x="8119623" y="4100659"/>
            <a:ext cx="564184" cy="38649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0BEA10A2-1337-4CEA-AC10-CBD492834C4C}"/>
              </a:ext>
            </a:extLst>
          </p:cNvPr>
          <p:cNvSpPr/>
          <p:nvPr/>
        </p:nvSpPr>
        <p:spPr>
          <a:xfrm>
            <a:off x="4912384" y="4100660"/>
            <a:ext cx="564184" cy="38649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E83E56E-2C43-45C0-9958-091A3B175358}"/>
              </a:ext>
            </a:extLst>
          </p:cNvPr>
          <p:cNvSpPr/>
          <p:nvPr/>
        </p:nvSpPr>
        <p:spPr>
          <a:xfrm>
            <a:off x="1705145" y="4446309"/>
            <a:ext cx="564184" cy="38649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0823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8508A4-16CF-896C-2B00-0988DFB083C9}"/>
              </a:ext>
            </a:extLst>
          </p:cNvPr>
          <p:cNvSpPr>
            <a:spLocks noGrp="1"/>
          </p:cNvSpPr>
          <p:nvPr>
            <p:ph type="title"/>
          </p:nvPr>
        </p:nvSpPr>
        <p:spPr/>
        <p:txBody>
          <a:bodyPr>
            <a:normAutofit/>
          </a:bodyPr>
          <a:lstStyle/>
          <a:p>
            <a:r>
              <a:rPr kumimoji="1" lang="zh-CN" altLang="en-US" sz="4400" dirty="0">
                <a:latin typeface="Times New Roman" panose="02020603050405020304" pitchFamily="18" charset="0"/>
                <a:ea typeface="SimSun" panose="02010600030101010101" pitchFamily="2" charset="-122"/>
                <a:cs typeface="Times New Roman" panose="02020603050405020304" pitchFamily="18" charset="0"/>
              </a:rPr>
              <a:t>案例引入</a:t>
            </a:r>
            <a:r>
              <a:rPr kumimoji="1" lang="en-US" altLang="zh-CN" sz="4400" dirty="0"/>
              <a:t>10</a:t>
            </a:r>
            <a:r>
              <a:rPr kumimoji="1" lang="zh-CN" altLang="en-US" sz="4400"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dirty="0"/>
              <a:t>苹果的外汇衍生品</a:t>
            </a:r>
          </a:p>
        </p:txBody>
      </p:sp>
      <p:sp>
        <p:nvSpPr>
          <p:cNvPr id="3" name="灯片编号占位符 2">
            <a:extLst>
              <a:ext uri="{FF2B5EF4-FFF2-40B4-BE49-F238E27FC236}">
                <a16:creationId xmlns:a16="http://schemas.microsoft.com/office/drawing/2014/main" id="{D4881C1A-42AB-C05C-4AE4-D2180EAD2C03}"/>
              </a:ext>
            </a:extLst>
          </p:cNvPr>
          <p:cNvSpPr>
            <a:spLocks noGrp="1"/>
          </p:cNvSpPr>
          <p:nvPr>
            <p:ph type="sldNum" sz="quarter" idx="10"/>
          </p:nvPr>
        </p:nvSpPr>
        <p:spPr/>
        <p:txBody>
          <a:bodyPr/>
          <a:lstStyle/>
          <a:p>
            <a:fld id="{F56ABC50-C693-6145-8FE9-48A83A944B62}" type="slidenum">
              <a:rPr kumimoji="1" lang="zh-CN" altLang="en-US" smtClean="0"/>
              <a:pPr/>
              <a:t>35</a:t>
            </a:fld>
            <a:endParaRPr kumimoji="1" lang="zh-CN" altLang="en-US"/>
          </a:p>
        </p:txBody>
      </p:sp>
      <p:sp>
        <p:nvSpPr>
          <p:cNvPr id="4" name="椭圆 3">
            <a:extLst>
              <a:ext uri="{FF2B5EF4-FFF2-40B4-BE49-F238E27FC236}">
                <a16:creationId xmlns:a16="http://schemas.microsoft.com/office/drawing/2014/main" id="{D8F4C6D2-8E23-4E4B-8DD5-4DADE9349A93}"/>
              </a:ext>
            </a:extLst>
          </p:cNvPr>
          <p:cNvSpPr/>
          <p:nvPr/>
        </p:nvSpPr>
        <p:spPr>
          <a:xfrm>
            <a:off x="3508196" y="4100660"/>
            <a:ext cx="564184" cy="38649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FCFA30E-523F-4ADE-8DED-F8D135246B1D}"/>
              </a:ext>
            </a:extLst>
          </p:cNvPr>
          <p:cNvSpPr/>
          <p:nvPr/>
        </p:nvSpPr>
        <p:spPr>
          <a:xfrm>
            <a:off x="8119623" y="4100659"/>
            <a:ext cx="564184" cy="38649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0BEA10A2-1337-4CEA-AC10-CBD492834C4C}"/>
              </a:ext>
            </a:extLst>
          </p:cNvPr>
          <p:cNvSpPr/>
          <p:nvPr/>
        </p:nvSpPr>
        <p:spPr>
          <a:xfrm>
            <a:off x="4912384" y="4100660"/>
            <a:ext cx="564184" cy="38649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36F5D2AC-A12B-F62C-CB03-D2F97D2B00E9}"/>
              </a:ext>
            </a:extLst>
          </p:cNvPr>
          <p:cNvPicPr>
            <a:picLocks noChangeAspect="1"/>
          </p:cNvPicPr>
          <p:nvPr/>
        </p:nvPicPr>
        <p:blipFill>
          <a:blip r:embed="rId2"/>
          <a:stretch>
            <a:fillRect/>
          </a:stretch>
        </p:blipFill>
        <p:spPr>
          <a:xfrm>
            <a:off x="2402095" y="3622484"/>
            <a:ext cx="8681969" cy="3235516"/>
          </a:xfrm>
          <a:prstGeom prst="rect">
            <a:avLst/>
          </a:prstGeom>
        </p:spPr>
      </p:pic>
      <p:sp>
        <p:nvSpPr>
          <p:cNvPr id="15" name="文本框 14">
            <a:extLst>
              <a:ext uri="{FF2B5EF4-FFF2-40B4-BE49-F238E27FC236}">
                <a16:creationId xmlns:a16="http://schemas.microsoft.com/office/drawing/2014/main" id="{717BD249-F7BA-435C-04E6-3C430110DDC0}"/>
              </a:ext>
            </a:extLst>
          </p:cNvPr>
          <p:cNvSpPr txBox="1"/>
          <p:nvPr/>
        </p:nvSpPr>
        <p:spPr>
          <a:xfrm>
            <a:off x="794477" y="1186249"/>
            <a:ext cx="10361203" cy="2714021"/>
          </a:xfrm>
          <a:prstGeom prst="rect">
            <a:avLst/>
          </a:prstGeom>
        </p:spPr>
        <p:txBody>
          <a:bodyPr vert="horz" lIns="91440" tIns="45720" rIns="91440" bIns="45720" rtlCol="0">
            <a:normAutofit fontScale="92500"/>
          </a:bodyPr>
          <a:lstStyle>
            <a:lvl1pPr marL="342900" indent="-342900">
              <a:lnSpc>
                <a:spcPct val="150000"/>
              </a:lnSpc>
              <a:spcBef>
                <a:spcPts val="1000"/>
              </a:spcBef>
              <a:buFont typeface="Wingdings" pitchFamily="2" charset="2"/>
              <a:buChar char="Ø"/>
              <a:defRPr kumimoji="1" sz="1900">
                <a:latin typeface="Times New Roman" panose="02020603050405020304" pitchFamily="18" charset="0"/>
                <a:ea typeface="SimSun" panose="02010600030101010101" pitchFamily="2" charset="-122"/>
                <a:cs typeface="Times New Roman" panose="02020603050405020304" pitchFamily="18" charset="0"/>
              </a:defRPr>
            </a:lvl1pPr>
            <a:lvl2pPr marL="800100" indent="-342900">
              <a:lnSpc>
                <a:spcPct val="90000"/>
              </a:lnSpc>
              <a:spcBef>
                <a:spcPts val="500"/>
              </a:spcBef>
              <a:buFont typeface="Arial" panose="020B0604020202020204" pitchFamily="34" charset="0"/>
              <a:buChar char="•"/>
              <a:defRPr sz="2400"/>
            </a:lvl2pPr>
            <a:lvl3pPr marL="1257300" indent="-342900">
              <a:lnSpc>
                <a:spcPct val="90000"/>
              </a:lnSpc>
              <a:spcBef>
                <a:spcPts val="500"/>
              </a:spcBef>
              <a:buFont typeface="Arial" panose="020B0604020202020204" pitchFamily="34" charset="0"/>
              <a:buChar char="•"/>
              <a:defRPr sz="2000"/>
            </a:lvl3pPr>
            <a:lvl4pPr marL="1657350" indent="-285750">
              <a:lnSpc>
                <a:spcPct val="90000"/>
              </a:lnSpc>
              <a:spcBef>
                <a:spcPts val="500"/>
              </a:spcBef>
              <a:buFont typeface="Arial" panose="020B0604020202020204" pitchFamily="34" charset="0"/>
              <a:buChar char="•"/>
            </a:lvl4pPr>
            <a:lvl5pPr marL="2114550" indent="-28575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1800" dirty="0"/>
              <a:t>2023</a:t>
            </a:r>
            <a:r>
              <a:rPr lang="zh-CN" altLang="en-US" sz="1800" dirty="0"/>
              <a:t>年，苹果净销售收入的很大一部分（</a:t>
            </a:r>
            <a:r>
              <a:rPr lang="en-US" altLang="zh-CN" sz="1800" dirty="0"/>
              <a:t>63.8%</a:t>
            </a:r>
            <a:r>
              <a:rPr lang="zh-CN" altLang="en-US" sz="1800" dirty="0"/>
              <a:t>）来自美国以外地区。这使该公司面临外汇汇率波动的潜在风险。 为了应对这一风险，苹果采取了一些措施，比如使用</a:t>
            </a:r>
            <a:r>
              <a:rPr lang="zh-CN" altLang="en-US" sz="1800" b="1" dirty="0"/>
              <a:t>外汇合约（</a:t>
            </a:r>
            <a:r>
              <a:rPr lang="en-US" altLang="zh-CN" sz="1800" b="1" dirty="0"/>
              <a:t>FEC</a:t>
            </a:r>
            <a:r>
              <a:rPr lang="zh-CN" altLang="en-US" sz="1800" b="1" dirty="0"/>
              <a:t>）</a:t>
            </a:r>
            <a:r>
              <a:rPr lang="zh-CN" altLang="en-US" sz="1800" dirty="0"/>
              <a:t>，也称为货币远期合约等衍生工具。</a:t>
            </a:r>
            <a:r>
              <a:rPr lang="en-US" altLang="zh-CN" sz="1800" dirty="0"/>
              <a:t>FEC </a:t>
            </a:r>
            <a:r>
              <a:rPr lang="zh-CN" altLang="en-US" sz="1800" dirty="0"/>
              <a:t>是双方达成的协议，用于锁定未来某个日期购买或出售货币的汇率。</a:t>
            </a:r>
            <a:endParaRPr lang="en-US" altLang="zh-CN" sz="1800" dirty="0"/>
          </a:p>
          <a:p>
            <a:r>
              <a:rPr lang="zh-CN" altLang="en-US" sz="1800" dirty="0"/>
              <a:t>从 </a:t>
            </a:r>
            <a:r>
              <a:rPr lang="en-US" altLang="zh-CN" sz="1800" dirty="0"/>
              <a:t>2019 </a:t>
            </a:r>
            <a:r>
              <a:rPr lang="zh-CN" altLang="en-US" sz="1800" dirty="0"/>
              <a:t>年到 </a:t>
            </a:r>
            <a:r>
              <a:rPr lang="en-US" altLang="zh-CN" sz="1800" dirty="0"/>
              <a:t>2023 </a:t>
            </a:r>
            <a:r>
              <a:rPr lang="zh-CN" altLang="en-US" sz="1800" dirty="0"/>
              <a:t>年，</a:t>
            </a:r>
            <a:r>
              <a:rPr lang="zh-CN" altLang="en-US" sz="1800" b="1" dirty="0"/>
              <a:t>苹果使用 </a:t>
            </a:r>
            <a:r>
              <a:rPr lang="en" altLang="zh-CN" sz="1800" b="1" dirty="0"/>
              <a:t>FEC </a:t>
            </a:r>
            <a:r>
              <a:rPr lang="zh-CN" altLang="en-US" sz="1800" b="1" dirty="0"/>
              <a:t>对冲了 </a:t>
            </a:r>
            <a:r>
              <a:rPr lang="en-US" altLang="zh-CN" sz="1800" b="1" dirty="0"/>
              <a:t>96% </a:t>
            </a:r>
            <a:r>
              <a:rPr lang="zh-CN" altLang="en-US" sz="1800" b="1" dirty="0"/>
              <a:t>的非美国销售收入</a:t>
            </a:r>
            <a:r>
              <a:rPr lang="zh-CN" altLang="en-US" sz="1800" dirty="0"/>
              <a:t>，其中</a:t>
            </a:r>
            <a:r>
              <a:rPr lang="zh-CN" altLang="en-US" sz="1800" b="0" i="0" dirty="0">
                <a:effectLst/>
              </a:rPr>
              <a:t>有两次过度对冲的情况，即</a:t>
            </a:r>
            <a:r>
              <a:rPr lang="en" altLang="zh-CN" sz="1800" b="0" i="0" dirty="0">
                <a:effectLst/>
              </a:rPr>
              <a:t>FEC</a:t>
            </a:r>
            <a:r>
              <a:rPr lang="zh-CN" altLang="en-US" sz="1800" b="0" i="0" dirty="0">
                <a:effectLst/>
              </a:rPr>
              <a:t>的价值分别超过了 </a:t>
            </a:r>
            <a:r>
              <a:rPr lang="en-US" altLang="zh-CN" sz="1800" b="0" i="0" dirty="0">
                <a:effectLst/>
              </a:rPr>
              <a:t>2020 </a:t>
            </a:r>
            <a:r>
              <a:rPr lang="zh-CN" altLang="en-US" sz="1800" b="0" i="0" dirty="0">
                <a:effectLst/>
              </a:rPr>
              <a:t>年和 </a:t>
            </a:r>
            <a:r>
              <a:rPr lang="en-US" altLang="zh-CN" sz="1800" b="0" i="0" dirty="0">
                <a:effectLst/>
              </a:rPr>
              <a:t>2022 </a:t>
            </a:r>
            <a:r>
              <a:rPr lang="zh-CN" altLang="en-US" sz="1800" b="0" i="0" dirty="0">
                <a:effectLst/>
              </a:rPr>
              <a:t>年美国以外销售收入的实际净销售额，主要原因利率会上升，因为高通胀和美元兑其他货币走弱会降低出口竞争力。</a:t>
            </a:r>
            <a:endParaRPr lang="zh-CN" altLang="en-US" sz="1800" dirty="0"/>
          </a:p>
        </p:txBody>
      </p:sp>
    </p:spTree>
    <p:extLst>
      <p:ext uri="{BB962C8B-B14F-4D97-AF65-F5344CB8AC3E}">
        <p14:creationId xmlns:p14="http://schemas.microsoft.com/office/powerpoint/2010/main" val="1568998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8508A4-16CF-896C-2B00-0988DFB083C9}"/>
              </a:ext>
            </a:extLst>
          </p:cNvPr>
          <p:cNvSpPr>
            <a:spLocks noGrp="1"/>
          </p:cNvSpPr>
          <p:nvPr>
            <p:ph type="title"/>
          </p:nvPr>
        </p:nvSpPr>
        <p:spPr/>
        <p:txBody>
          <a:bodyPr>
            <a:normAutofit/>
          </a:bodyPr>
          <a:lstStyle/>
          <a:p>
            <a:r>
              <a:rPr kumimoji="1" lang="zh-CN" altLang="en-US" sz="4400" dirty="0">
                <a:latin typeface="Times New Roman" panose="02020603050405020304" pitchFamily="18" charset="0"/>
                <a:ea typeface="SimSun" panose="02010600030101010101" pitchFamily="2" charset="-122"/>
                <a:cs typeface="Times New Roman" panose="02020603050405020304" pitchFamily="18" charset="0"/>
              </a:rPr>
              <a:t>案例</a:t>
            </a:r>
            <a:r>
              <a:rPr kumimoji="1" lang="zh-CN" altLang="en-US" sz="4400" dirty="0"/>
              <a:t>引入</a:t>
            </a:r>
            <a:r>
              <a:rPr kumimoji="1" lang="en-US" altLang="zh-CN" sz="4400" dirty="0"/>
              <a:t>10</a:t>
            </a:r>
            <a:r>
              <a:rPr kumimoji="1" lang="zh-CN" altLang="en-US" sz="4400"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dirty="0"/>
              <a:t>苹果的外汇衍生品</a:t>
            </a:r>
          </a:p>
        </p:txBody>
      </p:sp>
      <p:sp>
        <p:nvSpPr>
          <p:cNvPr id="3" name="灯片编号占位符 2">
            <a:extLst>
              <a:ext uri="{FF2B5EF4-FFF2-40B4-BE49-F238E27FC236}">
                <a16:creationId xmlns:a16="http://schemas.microsoft.com/office/drawing/2014/main" id="{D4881C1A-42AB-C05C-4AE4-D2180EAD2C03}"/>
              </a:ext>
            </a:extLst>
          </p:cNvPr>
          <p:cNvSpPr>
            <a:spLocks noGrp="1"/>
          </p:cNvSpPr>
          <p:nvPr>
            <p:ph type="sldNum" sz="quarter" idx="10"/>
          </p:nvPr>
        </p:nvSpPr>
        <p:spPr/>
        <p:txBody>
          <a:bodyPr/>
          <a:lstStyle/>
          <a:p>
            <a:fld id="{F56ABC50-C693-6145-8FE9-48A83A944B62}" type="slidenum">
              <a:rPr kumimoji="1" lang="zh-CN" altLang="en-US" smtClean="0"/>
              <a:pPr/>
              <a:t>36</a:t>
            </a:fld>
            <a:endParaRPr kumimoji="1" lang="zh-CN" altLang="en-US"/>
          </a:p>
        </p:txBody>
      </p:sp>
      <p:grpSp>
        <p:nvGrpSpPr>
          <p:cNvPr id="9" name="组合 8">
            <a:extLst>
              <a:ext uri="{FF2B5EF4-FFF2-40B4-BE49-F238E27FC236}">
                <a16:creationId xmlns:a16="http://schemas.microsoft.com/office/drawing/2014/main" id="{CB870AF1-FD7D-3486-2630-EDD851BB0E02}"/>
              </a:ext>
            </a:extLst>
          </p:cNvPr>
          <p:cNvGrpSpPr/>
          <p:nvPr/>
        </p:nvGrpSpPr>
        <p:grpSpPr>
          <a:xfrm>
            <a:off x="2248490" y="2580640"/>
            <a:ext cx="8124870" cy="2133600"/>
            <a:chOff x="1103540" y="3078948"/>
            <a:chExt cx="5491222" cy="1239832"/>
          </a:xfrm>
        </p:grpSpPr>
        <p:pic>
          <p:nvPicPr>
            <p:cNvPr id="6" name="图片 5">
              <a:extLst>
                <a:ext uri="{FF2B5EF4-FFF2-40B4-BE49-F238E27FC236}">
                  <a16:creationId xmlns:a16="http://schemas.microsoft.com/office/drawing/2014/main" id="{6EF31EA5-8ED8-0F4F-EE28-6DD7E3F4DED8}"/>
                </a:ext>
              </a:extLst>
            </p:cNvPr>
            <p:cNvPicPr>
              <a:picLocks noChangeAspect="1"/>
            </p:cNvPicPr>
            <p:nvPr/>
          </p:nvPicPr>
          <p:blipFill rotWithShape="1">
            <a:blip r:embed="rId2"/>
            <a:srcRect l="68753" b="79367"/>
            <a:stretch/>
          </p:blipFill>
          <p:spPr>
            <a:xfrm>
              <a:off x="3474720" y="3078948"/>
              <a:ext cx="3120042" cy="1239831"/>
            </a:xfrm>
            <a:prstGeom prst="rect">
              <a:avLst/>
            </a:prstGeom>
          </p:spPr>
        </p:pic>
        <p:pic>
          <p:nvPicPr>
            <p:cNvPr id="5" name="图片 4">
              <a:extLst>
                <a:ext uri="{FF2B5EF4-FFF2-40B4-BE49-F238E27FC236}">
                  <a16:creationId xmlns:a16="http://schemas.microsoft.com/office/drawing/2014/main" id="{3AAD0ADD-E6CB-5E3F-B9EE-FC67E2EE1259}"/>
                </a:ext>
              </a:extLst>
            </p:cNvPr>
            <p:cNvPicPr>
              <a:picLocks noChangeAspect="1"/>
            </p:cNvPicPr>
            <p:nvPr/>
          </p:nvPicPr>
          <p:blipFill rotWithShape="1">
            <a:blip r:embed="rId2"/>
            <a:srcRect r="76252" b="79367"/>
            <a:stretch/>
          </p:blipFill>
          <p:spPr>
            <a:xfrm>
              <a:off x="1103540" y="3078949"/>
              <a:ext cx="2371180" cy="1239831"/>
            </a:xfrm>
            <a:prstGeom prst="rect">
              <a:avLst/>
            </a:prstGeom>
          </p:spPr>
        </p:pic>
      </p:grpSp>
      <p:sp>
        <p:nvSpPr>
          <p:cNvPr id="12" name="矩形 11">
            <a:extLst>
              <a:ext uri="{FF2B5EF4-FFF2-40B4-BE49-F238E27FC236}">
                <a16:creationId xmlns:a16="http://schemas.microsoft.com/office/drawing/2014/main" id="{425AEF76-78B5-01ED-7C91-829B1898F86B}"/>
              </a:ext>
            </a:extLst>
          </p:cNvPr>
          <p:cNvSpPr/>
          <p:nvPr/>
        </p:nvSpPr>
        <p:spPr>
          <a:xfrm>
            <a:off x="2374310" y="3063239"/>
            <a:ext cx="5774010" cy="27956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7FA6B08F-5B5F-1206-3CC8-DE8F3D8E695A}"/>
              </a:ext>
            </a:extLst>
          </p:cNvPr>
          <p:cNvSpPr/>
          <p:nvPr/>
        </p:nvSpPr>
        <p:spPr>
          <a:xfrm>
            <a:off x="2374310" y="3992881"/>
            <a:ext cx="5865450" cy="27956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2875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8E0C7C-650B-B50D-4FA7-378364ADDA4C}"/>
              </a:ext>
            </a:extLst>
          </p:cNvPr>
          <p:cNvSpPr>
            <a:spLocks noGrp="1"/>
          </p:cNvSpPr>
          <p:nvPr>
            <p:ph type="ctrTitle"/>
          </p:nvPr>
        </p:nvSpPr>
        <p:spPr>
          <a:xfrm>
            <a:off x="1524000" y="1586189"/>
            <a:ext cx="9144000" cy="2387600"/>
          </a:xfrm>
        </p:spPr>
        <p:txBody>
          <a:bodyPr/>
          <a:lstStyle/>
          <a:p>
            <a:r>
              <a:rPr kumimoji="1" lang="zh-CN" altLang="en-US" dirty="0"/>
              <a:t>永安期货</a:t>
            </a:r>
            <a:r>
              <a:rPr kumimoji="1" lang="en-US" altLang="zh-CN" dirty="0"/>
              <a:t>2023</a:t>
            </a:r>
            <a:r>
              <a:rPr kumimoji="1" lang="zh-CN" altLang="en-US" dirty="0"/>
              <a:t>年年报</a:t>
            </a:r>
          </a:p>
        </p:txBody>
      </p:sp>
      <p:sp>
        <p:nvSpPr>
          <p:cNvPr id="4" name="灯片编号占位符 3">
            <a:extLst>
              <a:ext uri="{FF2B5EF4-FFF2-40B4-BE49-F238E27FC236}">
                <a16:creationId xmlns:a16="http://schemas.microsoft.com/office/drawing/2014/main" id="{E8EB701A-B99A-B1C5-5186-FB347682E779}"/>
              </a:ext>
            </a:extLst>
          </p:cNvPr>
          <p:cNvSpPr>
            <a:spLocks noGrp="1"/>
          </p:cNvSpPr>
          <p:nvPr>
            <p:ph type="sldNum" sz="quarter" idx="12"/>
          </p:nvPr>
        </p:nvSpPr>
        <p:spPr/>
        <p:txBody>
          <a:bodyPr/>
          <a:lstStyle/>
          <a:p>
            <a:fld id="{F56ABC50-C693-6145-8FE9-48A83A944B62}" type="slidenum">
              <a:rPr kumimoji="1" lang="zh-CN" altLang="en-US" smtClean="0"/>
              <a:t>37</a:t>
            </a:fld>
            <a:endParaRPr kumimoji="1" lang="zh-CN" altLang="en-US"/>
          </a:p>
        </p:txBody>
      </p:sp>
      <p:pic>
        <p:nvPicPr>
          <p:cNvPr id="5" name="图片 4">
            <a:extLst>
              <a:ext uri="{FF2B5EF4-FFF2-40B4-BE49-F238E27FC236}">
                <a16:creationId xmlns:a16="http://schemas.microsoft.com/office/drawing/2014/main" id="{762E138A-255B-1723-8C32-40AFEC581DDD}"/>
              </a:ext>
            </a:extLst>
          </p:cNvPr>
          <p:cNvPicPr>
            <a:picLocks noChangeAspect="1"/>
          </p:cNvPicPr>
          <p:nvPr/>
        </p:nvPicPr>
        <p:blipFill>
          <a:blip r:embed="rId2"/>
          <a:stretch>
            <a:fillRect/>
          </a:stretch>
        </p:blipFill>
        <p:spPr>
          <a:xfrm>
            <a:off x="3979414" y="1408989"/>
            <a:ext cx="4233172" cy="1310073"/>
          </a:xfrm>
          <a:prstGeom prst="rect">
            <a:avLst/>
          </a:prstGeom>
        </p:spPr>
      </p:pic>
    </p:spTree>
    <p:extLst>
      <p:ext uri="{BB962C8B-B14F-4D97-AF65-F5344CB8AC3E}">
        <p14:creationId xmlns:p14="http://schemas.microsoft.com/office/powerpoint/2010/main" val="1407419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38A814-E2BF-FFE3-79BD-B39D2B36C0EC}"/>
              </a:ext>
            </a:extLst>
          </p:cNvPr>
          <p:cNvSpPr>
            <a:spLocks noGrp="1"/>
          </p:cNvSpPr>
          <p:nvPr>
            <p:ph type="title"/>
          </p:nvPr>
        </p:nvSpPr>
        <p:spPr/>
        <p:txBody>
          <a:bodyPr/>
          <a:lstStyle/>
          <a:p>
            <a:r>
              <a:rPr kumimoji="1" lang="zh-CN" altLang="en-US" dirty="0"/>
              <a:t>永安期货年报分析目录</a:t>
            </a:r>
          </a:p>
        </p:txBody>
      </p:sp>
      <p:sp>
        <p:nvSpPr>
          <p:cNvPr id="3" name="灯片编号占位符 2">
            <a:extLst>
              <a:ext uri="{FF2B5EF4-FFF2-40B4-BE49-F238E27FC236}">
                <a16:creationId xmlns:a16="http://schemas.microsoft.com/office/drawing/2014/main" id="{C8301324-F0EF-CFE1-1A8C-CE9C166E5D0C}"/>
              </a:ext>
            </a:extLst>
          </p:cNvPr>
          <p:cNvSpPr>
            <a:spLocks noGrp="1"/>
          </p:cNvSpPr>
          <p:nvPr>
            <p:ph type="sldNum" sz="quarter" idx="10"/>
          </p:nvPr>
        </p:nvSpPr>
        <p:spPr/>
        <p:txBody>
          <a:bodyPr/>
          <a:lstStyle/>
          <a:p>
            <a:fld id="{F56ABC50-C693-6145-8FE9-48A83A944B62}" type="slidenum">
              <a:rPr kumimoji="1" lang="zh-CN" altLang="en-US" smtClean="0"/>
              <a:pPr/>
              <a:t>38</a:t>
            </a:fld>
            <a:endParaRPr kumimoji="1" lang="zh-CN" altLang="en-US"/>
          </a:p>
        </p:txBody>
      </p:sp>
      <p:grpSp>
        <p:nvGrpSpPr>
          <p:cNvPr id="5" name="组合 4">
            <a:extLst>
              <a:ext uri="{FF2B5EF4-FFF2-40B4-BE49-F238E27FC236}">
                <a16:creationId xmlns:a16="http://schemas.microsoft.com/office/drawing/2014/main" id="{DE648763-BB1C-E79C-281B-6F908189AF2B}"/>
              </a:ext>
            </a:extLst>
          </p:cNvPr>
          <p:cNvGrpSpPr/>
          <p:nvPr/>
        </p:nvGrpSpPr>
        <p:grpSpPr>
          <a:xfrm>
            <a:off x="1445070" y="1490692"/>
            <a:ext cx="8800956" cy="469150"/>
            <a:chOff x="1586839" y="1469209"/>
            <a:chExt cx="8334740" cy="531812"/>
          </a:xfrm>
          <a:solidFill>
            <a:srgbClr val="FCE7DC"/>
          </a:solidFill>
        </p:grpSpPr>
        <p:sp>
          <p:nvSpPr>
            <p:cNvPr id="6" name="Round Diagonal Corner Rectangle 5">
              <a:extLst>
                <a:ext uri="{FF2B5EF4-FFF2-40B4-BE49-F238E27FC236}">
                  <a16:creationId xmlns:a16="http://schemas.microsoft.com/office/drawing/2014/main" id="{A483B945-2FBA-EE02-36A4-D838B16DC3D5}"/>
                </a:ext>
              </a:extLst>
            </p:cNvPr>
            <p:cNvSpPr>
              <a:spLocks noChangeArrowheads="1"/>
            </p:cNvSpPr>
            <p:nvPr/>
          </p:nvSpPr>
          <p:spPr bwMode="gray">
            <a:xfrm>
              <a:off x="1586839" y="1469209"/>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 总体经营情况分析</a:t>
              </a:r>
            </a:p>
          </p:txBody>
        </p:sp>
        <p:sp>
          <p:nvSpPr>
            <p:cNvPr id="7" name="Round Diagonal Corner Rectangle 5">
              <a:extLst>
                <a:ext uri="{FF2B5EF4-FFF2-40B4-BE49-F238E27FC236}">
                  <a16:creationId xmlns:a16="http://schemas.microsoft.com/office/drawing/2014/main" id="{8ADCD4A7-5794-3FF9-160D-E36C28A8F63D}"/>
                </a:ext>
              </a:extLst>
            </p:cNvPr>
            <p:cNvSpPr>
              <a:spLocks noChangeArrowheads="1"/>
            </p:cNvSpPr>
            <p:nvPr/>
          </p:nvSpPr>
          <p:spPr bwMode="gray">
            <a:xfrm>
              <a:off x="9059195" y="1483114"/>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39</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B747E050-FF05-BB37-AC37-9988DF308ACB}"/>
              </a:ext>
            </a:extLst>
          </p:cNvPr>
          <p:cNvGrpSpPr/>
          <p:nvPr/>
        </p:nvGrpSpPr>
        <p:grpSpPr>
          <a:xfrm>
            <a:off x="1445070" y="2297500"/>
            <a:ext cx="8800956" cy="469150"/>
            <a:chOff x="1586838" y="1780540"/>
            <a:chExt cx="8335508" cy="531812"/>
          </a:xfrm>
          <a:solidFill>
            <a:srgbClr val="FCE7DC"/>
          </a:solidFill>
        </p:grpSpPr>
        <p:sp>
          <p:nvSpPr>
            <p:cNvPr id="9" name="Round Diagonal Corner Rectangle 5">
              <a:extLst>
                <a:ext uri="{FF2B5EF4-FFF2-40B4-BE49-F238E27FC236}">
                  <a16:creationId xmlns:a16="http://schemas.microsoft.com/office/drawing/2014/main" id="{59D86C4E-EB45-0D68-D72C-9B5B17FFF844}"/>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2.</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 资产负债表重点科目分析</a:t>
              </a:r>
            </a:p>
          </p:txBody>
        </p:sp>
        <p:sp>
          <p:nvSpPr>
            <p:cNvPr id="10" name="Round Diagonal Corner Rectangle 5">
              <a:extLst>
                <a:ext uri="{FF2B5EF4-FFF2-40B4-BE49-F238E27FC236}">
                  <a16:creationId xmlns:a16="http://schemas.microsoft.com/office/drawing/2014/main" id="{F0F833FE-61DB-A2CF-3563-24F82EE6C812}"/>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50</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11" name="组合 10">
            <a:extLst>
              <a:ext uri="{FF2B5EF4-FFF2-40B4-BE49-F238E27FC236}">
                <a16:creationId xmlns:a16="http://schemas.microsoft.com/office/drawing/2014/main" id="{6289AE8C-880C-9229-2084-231A5D1A0D8C}"/>
              </a:ext>
            </a:extLst>
          </p:cNvPr>
          <p:cNvGrpSpPr/>
          <p:nvPr/>
        </p:nvGrpSpPr>
        <p:grpSpPr>
          <a:xfrm>
            <a:off x="1445070" y="3116576"/>
            <a:ext cx="8800956" cy="469150"/>
            <a:chOff x="1586838" y="1780540"/>
            <a:chExt cx="8335508" cy="531812"/>
          </a:xfrm>
          <a:solidFill>
            <a:srgbClr val="FCE7DC"/>
          </a:solidFill>
        </p:grpSpPr>
        <p:sp>
          <p:nvSpPr>
            <p:cNvPr id="12" name="Round Diagonal Corner Rectangle 5">
              <a:extLst>
                <a:ext uri="{FF2B5EF4-FFF2-40B4-BE49-F238E27FC236}">
                  <a16:creationId xmlns:a16="http://schemas.microsoft.com/office/drawing/2014/main" id="{2252E9BA-5434-F10F-305A-6A5115ACA108}"/>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3.</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 利润表重点科目分析</a:t>
              </a:r>
            </a:p>
          </p:txBody>
        </p:sp>
        <p:sp>
          <p:nvSpPr>
            <p:cNvPr id="13" name="Round Diagonal Corner Rectangle 5">
              <a:extLst>
                <a:ext uri="{FF2B5EF4-FFF2-40B4-BE49-F238E27FC236}">
                  <a16:creationId xmlns:a16="http://schemas.microsoft.com/office/drawing/2014/main" id="{10FE32FD-ACE5-EF40-8569-AEF6D074C76D}"/>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60</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14" name="组合 13">
            <a:extLst>
              <a:ext uri="{FF2B5EF4-FFF2-40B4-BE49-F238E27FC236}">
                <a16:creationId xmlns:a16="http://schemas.microsoft.com/office/drawing/2014/main" id="{BBC76741-4D5F-D1AB-9493-AEF4647FB4B8}"/>
              </a:ext>
            </a:extLst>
          </p:cNvPr>
          <p:cNvGrpSpPr/>
          <p:nvPr/>
        </p:nvGrpSpPr>
        <p:grpSpPr>
          <a:xfrm>
            <a:off x="1445070" y="3935652"/>
            <a:ext cx="8800956" cy="469150"/>
            <a:chOff x="1586838" y="1780540"/>
            <a:chExt cx="8335508" cy="531812"/>
          </a:xfrm>
          <a:solidFill>
            <a:srgbClr val="FCE7DC"/>
          </a:solidFill>
        </p:grpSpPr>
        <p:sp>
          <p:nvSpPr>
            <p:cNvPr id="15" name="Round Diagonal Corner Rectangle 5">
              <a:extLst>
                <a:ext uri="{FF2B5EF4-FFF2-40B4-BE49-F238E27FC236}">
                  <a16:creationId xmlns:a16="http://schemas.microsoft.com/office/drawing/2014/main" id="{D4E69E37-9584-1BA1-A43B-235855611D97}"/>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4.</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 现金流量表重点科目分析</a:t>
              </a:r>
            </a:p>
          </p:txBody>
        </p:sp>
        <p:sp>
          <p:nvSpPr>
            <p:cNvPr id="16" name="Round Diagonal Corner Rectangle 5">
              <a:extLst>
                <a:ext uri="{FF2B5EF4-FFF2-40B4-BE49-F238E27FC236}">
                  <a16:creationId xmlns:a16="http://schemas.microsoft.com/office/drawing/2014/main" id="{5F149252-9413-4CEA-B803-0326C07E6D1E}"/>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76</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17" name="组合 16">
            <a:extLst>
              <a:ext uri="{FF2B5EF4-FFF2-40B4-BE49-F238E27FC236}">
                <a16:creationId xmlns:a16="http://schemas.microsoft.com/office/drawing/2014/main" id="{6EC10208-6A2E-D048-8633-3DC307259B7A}"/>
              </a:ext>
            </a:extLst>
          </p:cNvPr>
          <p:cNvGrpSpPr/>
          <p:nvPr/>
        </p:nvGrpSpPr>
        <p:grpSpPr>
          <a:xfrm>
            <a:off x="1445070" y="4754728"/>
            <a:ext cx="8800956" cy="469150"/>
            <a:chOff x="1586838" y="1780540"/>
            <a:chExt cx="8335508" cy="531812"/>
          </a:xfrm>
          <a:solidFill>
            <a:srgbClr val="FCE7DC"/>
          </a:solidFill>
        </p:grpSpPr>
        <p:sp>
          <p:nvSpPr>
            <p:cNvPr id="18" name="Round Diagonal Corner Rectangle 5">
              <a:extLst>
                <a:ext uri="{FF2B5EF4-FFF2-40B4-BE49-F238E27FC236}">
                  <a16:creationId xmlns:a16="http://schemas.microsoft.com/office/drawing/2014/main" id="{B8461AD7-97F8-A805-5E92-E1D0877E9425}"/>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5.</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 总结复盘</a:t>
              </a:r>
            </a:p>
          </p:txBody>
        </p:sp>
        <p:sp>
          <p:nvSpPr>
            <p:cNvPr id="19" name="Round Diagonal Corner Rectangle 5">
              <a:extLst>
                <a:ext uri="{FF2B5EF4-FFF2-40B4-BE49-F238E27FC236}">
                  <a16:creationId xmlns:a16="http://schemas.microsoft.com/office/drawing/2014/main" id="{928255F7-ABAD-D98B-F3FE-334C70FE15A6}"/>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81</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2472643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39</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总体经营情况分析</a:t>
            </a:r>
          </a:p>
        </p:txBody>
      </p:sp>
    </p:spTree>
    <p:extLst>
      <p:ext uri="{BB962C8B-B14F-4D97-AF65-F5344CB8AC3E}">
        <p14:creationId xmlns:p14="http://schemas.microsoft.com/office/powerpoint/2010/main" val="4093629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89737B-B646-8EBE-A5C2-3E7083C2D1FE}"/>
              </a:ext>
            </a:extLst>
          </p:cNvPr>
          <p:cNvSpPr>
            <a:spLocks noGrp="1"/>
          </p:cNvSpPr>
          <p:nvPr>
            <p:ph type="title"/>
          </p:nvPr>
        </p:nvSpPr>
        <p:spPr/>
        <p:txBody>
          <a:bodyPr/>
          <a:lstStyle/>
          <a:p>
            <a:r>
              <a:rPr kumimoji="1" lang="zh-CN" altLang="en-US" dirty="0"/>
              <a:t>案例引入</a:t>
            </a:r>
            <a:r>
              <a:rPr kumimoji="1" lang="en-US" altLang="zh-CN" dirty="0"/>
              <a:t>1</a:t>
            </a:r>
            <a:r>
              <a:rPr kumimoji="1" lang="zh-CN" altLang="en-US" dirty="0"/>
              <a:t>：雪球产品</a:t>
            </a:r>
          </a:p>
        </p:txBody>
      </p:sp>
      <p:sp>
        <p:nvSpPr>
          <p:cNvPr id="3" name="灯片编号占位符 2">
            <a:extLst>
              <a:ext uri="{FF2B5EF4-FFF2-40B4-BE49-F238E27FC236}">
                <a16:creationId xmlns:a16="http://schemas.microsoft.com/office/drawing/2014/main" id="{1C792E39-8172-4032-6040-1E6919070996}"/>
              </a:ext>
            </a:extLst>
          </p:cNvPr>
          <p:cNvSpPr>
            <a:spLocks noGrp="1"/>
          </p:cNvSpPr>
          <p:nvPr>
            <p:ph type="sldNum" sz="quarter" idx="10"/>
          </p:nvPr>
        </p:nvSpPr>
        <p:spPr/>
        <p:txBody>
          <a:bodyPr/>
          <a:lstStyle/>
          <a:p>
            <a:fld id="{F56ABC50-C693-6145-8FE9-48A83A944B62}" type="slidenum">
              <a:rPr kumimoji="1" lang="zh-CN" altLang="en-US" smtClean="0"/>
              <a:pPr/>
              <a:t>4</a:t>
            </a:fld>
            <a:endParaRPr kumimoji="1" lang="zh-CN" altLang="en-US"/>
          </a:p>
        </p:txBody>
      </p:sp>
      <p:sp>
        <p:nvSpPr>
          <p:cNvPr id="5" name="文本框 4">
            <a:extLst>
              <a:ext uri="{FF2B5EF4-FFF2-40B4-BE49-F238E27FC236}">
                <a16:creationId xmlns:a16="http://schemas.microsoft.com/office/drawing/2014/main" id="{F31F14DB-AA98-A3E2-F13B-AB6BBF87929F}"/>
              </a:ext>
            </a:extLst>
          </p:cNvPr>
          <p:cNvSpPr txBox="1"/>
          <p:nvPr/>
        </p:nvSpPr>
        <p:spPr>
          <a:xfrm>
            <a:off x="737286" y="1186250"/>
            <a:ext cx="10374059" cy="4175182"/>
          </a:xfrm>
          <a:prstGeom prst="rect">
            <a:avLst/>
          </a:prstGeom>
          <a:noFill/>
        </p:spPr>
        <p:txBody>
          <a:bodyPr wrap="square">
            <a:spAutoFit/>
          </a:bodyPr>
          <a:lstStyle/>
          <a:p>
            <a:pPr>
              <a:lnSpc>
                <a:spcPct val="150000"/>
              </a:lnSpc>
            </a:pPr>
            <a:r>
              <a:rPr lang="zh-CN" altLang="en-US" sz="2000" dirty="0">
                <a:latin typeface="SimSun" panose="02010600030101010101" pitchFamily="2" charset="-122"/>
                <a:ea typeface="SimSun" panose="02010600030101010101" pitchFamily="2" charset="-122"/>
                <a:cs typeface="Times New Roman" panose="02020603050405020304" pitchFamily="18" charset="0"/>
              </a:rPr>
              <a:t>雪球产品源自国外，属金融衍生品，但在我国出现较晚。</a:t>
            </a:r>
            <a:r>
              <a:rPr lang="en-US" altLang="zh-CN" sz="2000" dirty="0">
                <a:latin typeface="SimSun" panose="02010600030101010101" pitchFamily="2" charset="-122"/>
                <a:ea typeface="SimSun" panose="02010600030101010101" pitchFamily="2" charset="-122"/>
                <a:cs typeface="Times New Roman" panose="02020603050405020304" pitchFamily="18" charset="0"/>
              </a:rPr>
              <a:t>2012</a:t>
            </a:r>
            <a:r>
              <a:rPr lang="zh-CN" altLang="en-US" sz="2000" dirty="0">
                <a:latin typeface="SimSun" panose="02010600030101010101" pitchFamily="2" charset="-122"/>
                <a:ea typeface="SimSun" panose="02010600030101010101" pitchFamily="2" charset="-122"/>
                <a:cs typeface="Times New Roman" panose="02020603050405020304" pitchFamily="18" charset="0"/>
              </a:rPr>
              <a:t>年中国证监会放开场外衍生品交易，</a:t>
            </a:r>
            <a:r>
              <a:rPr lang="en-US" altLang="zh-CN" sz="2000" dirty="0">
                <a:latin typeface="SimSun" panose="02010600030101010101" pitchFamily="2" charset="-122"/>
                <a:ea typeface="SimSun" panose="02010600030101010101" pitchFamily="2" charset="-122"/>
                <a:cs typeface="Times New Roman" panose="02020603050405020304" pitchFamily="18" charset="0"/>
              </a:rPr>
              <a:t>2015</a:t>
            </a:r>
            <a:r>
              <a:rPr lang="zh-CN" altLang="en-US" sz="2000" dirty="0">
                <a:latin typeface="SimSun" panose="02010600030101010101" pitchFamily="2" charset="-122"/>
                <a:ea typeface="SimSun" panose="02010600030101010101" pitchFamily="2" charset="-122"/>
                <a:cs typeface="Times New Roman" panose="02020603050405020304" pitchFamily="18" charset="0"/>
              </a:rPr>
              <a:t>年</a:t>
            </a:r>
            <a:r>
              <a:rPr lang="en-US" altLang="zh-CN" sz="2000" dirty="0">
                <a:latin typeface="SimSun" panose="02010600030101010101" pitchFamily="2" charset="-122"/>
                <a:ea typeface="SimSun" panose="02010600030101010101" pitchFamily="2" charset="-122"/>
                <a:cs typeface="Times New Roman" panose="02020603050405020304" pitchFamily="18" charset="0"/>
              </a:rPr>
              <a:t>2</a:t>
            </a:r>
            <a:r>
              <a:rPr lang="zh-CN" altLang="en-US" sz="2000" dirty="0">
                <a:latin typeface="SimSun" panose="02010600030101010101" pitchFamily="2" charset="-122"/>
                <a:ea typeface="SimSun" panose="02010600030101010101" pitchFamily="2" charset="-122"/>
                <a:cs typeface="Times New Roman" panose="02020603050405020304" pitchFamily="18" charset="0"/>
              </a:rPr>
              <a:t>月</a:t>
            </a:r>
            <a:r>
              <a:rPr lang="en-US" altLang="zh-CN" sz="2000" dirty="0">
                <a:latin typeface="SimSun" panose="02010600030101010101" pitchFamily="2" charset="-122"/>
                <a:ea typeface="SimSun" panose="02010600030101010101" pitchFamily="2" charset="-122"/>
                <a:cs typeface="Times New Roman" panose="02020603050405020304" pitchFamily="18" charset="0"/>
              </a:rPr>
              <a:t>9</a:t>
            </a:r>
            <a:r>
              <a:rPr lang="zh-CN" altLang="en-US" sz="2000" dirty="0">
                <a:latin typeface="SimSun" panose="02010600030101010101" pitchFamily="2" charset="-122"/>
                <a:ea typeface="SimSun" panose="02010600030101010101" pitchFamily="2" charset="-122"/>
                <a:cs typeface="Times New Roman" panose="02020603050405020304" pitchFamily="18" charset="0"/>
              </a:rPr>
              <a:t>日上证</a:t>
            </a:r>
            <a:r>
              <a:rPr lang="en-US" altLang="zh-CN" sz="2000" dirty="0">
                <a:latin typeface="SimSun" panose="02010600030101010101" pitchFamily="2" charset="-122"/>
                <a:ea typeface="SimSun" panose="02010600030101010101" pitchFamily="2" charset="-122"/>
                <a:cs typeface="Times New Roman" panose="02020603050405020304" pitchFamily="18" charset="0"/>
              </a:rPr>
              <a:t>50</a:t>
            </a:r>
            <a:r>
              <a:rPr lang="en" altLang="zh-CN" sz="2000" dirty="0">
                <a:latin typeface="SimSun" panose="02010600030101010101" pitchFamily="2" charset="-122"/>
                <a:ea typeface="SimSun" panose="02010600030101010101" pitchFamily="2" charset="-122"/>
                <a:cs typeface="Times New Roman" panose="02020603050405020304" pitchFamily="18" charset="0"/>
              </a:rPr>
              <a:t>ETF</a:t>
            </a:r>
            <a:r>
              <a:rPr lang="zh-CN" altLang="en-US" sz="2000" dirty="0">
                <a:latin typeface="SimSun" panose="02010600030101010101" pitchFamily="2" charset="-122"/>
                <a:ea typeface="SimSun" panose="02010600030101010101" pitchFamily="2" charset="-122"/>
                <a:cs typeface="Times New Roman" panose="02020603050405020304" pitchFamily="18" charset="0"/>
              </a:rPr>
              <a:t>期权在上交所上市，成为我国内地第一个场内期权。</a:t>
            </a:r>
          </a:p>
          <a:p>
            <a:pPr>
              <a:lnSpc>
                <a:spcPct val="150000"/>
              </a:lnSpc>
            </a:pPr>
            <a:endParaRPr lang="zh-CN" altLang="en-US" sz="2000" dirty="0">
              <a:latin typeface="SimSun" panose="02010600030101010101" pitchFamily="2" charset="-122"/>
              <a:ea typeface="SimSun" panose="02010600030101010101" pitchFamily="2" charset="-122"/>
              <a:cs typeface="Times New Roman" panose="02020603050405020304" pitchFamily="18" charset="0"/>
            </a:endParaRPr>
          </a:p>
          <a:p>
            <a:pPr>
              <a:lnSpc>
                <a:spcPct val="150000"/>
              </a:lnSpc>
            </a:pPr>
            <a:r>
              <a:rPr lang="zh-CN" altLang="en-US" sz="2000" dirty="0">
                <a:latin typeface="SimSun" panose="02010600030101010101" pitchFamily="2" charset="-122"/>
                <a:ea typeface="SimSun" panose="02010600030101010101" pitchFamily="2" charset="-122"/>
                <a:cs typeface="Times New Roman" panose="02020603050405020304" pitchFamily="18" charset="0"/>
              </a:rPr>
              <a:t>与场内相对应的，是在交易所外，也存在大量的场外期权，即非标准化的金融合约。交易双方在中间商的撮合下，构建定制化的期权产品。</a:t>
            </a:r>
          </a:p>
          <a:p>
            <a:pPr>
              <a:lnSpc>
                <a:spcPct val="150000"/>
              </a:lnSpc>
            </a:pPr>
            <a:endParaRPr lang="zh-CN" altLang="en-US" sz="2000" dirty="0">
              <a:latin typeface="SimSun" panose="02010600030101010101" pitchFamily="2" charset="-122"/>
              <a:ea typeface="SimSun" panose="02010600030101010101" pitchFamily="2" charset="-122"/>
              <a:cs typeface="Times New Roman" panose="02020603050405020304" pitchFamily="18" charset="0"/>
            </a:endParaRPr>
          </a:p>
          <a:p>
            <a:pPr>
              <a:lnSpc>
                <a:spcPct val="150000"/>
              </a:lnSpc>
            </a:pPr>
            <a:r>
              <a:rPr lang="zh-CN" altLang="en-US" sz="2000" dirty="0">
                <a:latin typeface="SimSun" panose="02010600030101010101" pitchFamily="2" charset="-122"/>
                <a:ea typeface="SimSun" panose="02010600030101010101" pitchFamily="2" charset="-122"/>
                <a:cs typeface="Times New Roman" panose="02020603050405020304" pitchFamily="18" charset="0"/>
              </a:rPr>
              <a:t>雪球结构产品正是自动赎回型结构化衍生品，是在固定收益证券中嵌入了特殊的障碍期权，形成如雪球期权、凤凰期权等多种形式的衍生品。</a:t>
            </a:r>
          </a:p>
          <a:p>
            <a:pPr>
              <a:lnSpc>
                <a:spcPct val="150000"/>
              </a:lnSpc>
            </a:pPr>
            <a:endParaRPr lang="zh-CN" altLang="en-US" sz="2000" b="1" dirty="0">
              <a:latin typeface="SimSun" panose="02010600030101010101" pitchFamily="2" charset="-122"/>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02800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40</a:t>
            </a:fld>
            <a:endParaRPr kumimoji="1" lang="zh-CN" altLang="en-US"/>
          </a:p>
        </p:txBody>
      </p:sp>
      <p:sp>
        <p:nvSpPr>
          <p:cNvPr id="6" name="内容占位符 5">
            <a:extLst>
              <a:ext uri="{FF2B5EF4-FFF2-40B4-BE49-F238E27FC236}">
                <a16:creationId xmlns:a16="http://schemas.microsoft.com/office/drawing/2014/main" id="{53A59503-72C2-423A-961A-181B0ED92024}"/>
              </a:ext>
            </a:extLst>
          </p:cNvPr>
          <p:cNvSpPr>
            <a:spLocks noGrp="1"/>
          </p:cNvSpPr>
          <p:nvPr>
            <p:ph sz="quarter" idx="11"/>
          </p:nvPr>
        </p:nvSpPr>
        <p:spPr/>
        <p:txBody>
          <a:bodyPr>
            <a:normAutofit/>
          </a:bodyPr>
          <a:lstStyle/>
          <a:p>
            <a:r>
              <a:rPr lang="zh-CN" altLang="en-US" sz="2400" b="1" dirty="0"/>
              <a:t>永安期货控股股东为浙江省财政厅，最终收益股份</a:t>
            </a:r>
            <a:r>
              <a:rPr lang="en-US" altLang="zh-CN" sz="2400" b="1" dirty="0"/>
              <a:t>44.78%</a:t>
            </a:r>
            <a:r>
              <a:rPr lang="zh-CN" altLang="en-US" sz="2400" dirty="0"/>
              <a:t>，属于国有控股专业期货公司</a:t>
            </a:r>
          </a:p>
        </p:txBody>
      </p:sp>
      <p:pic>
        <p:nvPicPr>
          <p:cNvPr id="2" name="图片 1">
            <a:extLst>
              <a:ext uri="{FF2B5EF4-FFF2-40B4-BE49-F238E27FC236}">
                <a16:creationId xmlns:a16="http://schemas.microsoft.com/office/drawing/2014/main" id="{0F9BE696-8763-9AE3-12B9-F5BDBACD221F}"/>
              </a:ext>
            </a:extLst>
          </p:cNvPr>
          <p:cNvPicPr>
            <a:picLocks noChangeAspect="1"/>
          </p:cNvPicPr>
          <p:nvPr/>
        </p:nvPicPr>
        <p:blipFill>
          <a:blip r:embed="rId2"/>
          <a:stretch>
            <a:fillRect/>
          </a:stretch>
        </p:blipFill>
        <p:spPr>
          <a:xfrm>
            <a:off x="646670" y="2684745"/>
            <a:ext cx="11100488" cy="3055332"/>
          </a:xfrm>
          <a:prstGeom prst="rect">
            <a:avLst/>
          </a:prstGeom>
        </p:spPr>
      </p:pic>
    </p:spTree>
    <p:extLst>
      <p:ext uri="{BB962C8B-B14F-4D97-AF65-F5344CB8AC3E}">
        <p14:creationId xmlns:p14="http://schemas.microsoft.com/office/powerpoint/2010/main" val="3070003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41</a:t>
            </a:fld>
            <a:endParaRPr kumimoji="1" lang="zh-CN" altLang="en-US"/>
          </a:p>
        </p:txBody>
      </p:sp>
      <p:sp>
        <p:nvSpPr>
          <p:cNvPr id="6" name="内容占位符 5">
            <a:extLst>
              <a:ext uri="{FF2B5EF4-FFF2-40B4-BE49-F238E27FC236}">
                <a16:creationId xmlns:a16="http://schemas.microsoft.com/office/drawing/2014/main" id="{53A59503-72C2-423A-961A-181B0ED92024}"/>
              </a:ext>
            </a:extLst>
          </p:cNvPr>
          <p:cNvSpPr>
            <a:spLocks noGrp="1"/>
          </p:cNvSpPr>
          <p:nvPr>
            <p:ph sz="quarter" idx="11"/>
          </p:nvPr>
        </p:nvSpPr>
        <p:spPr>
          <a:xfrm>
            <a:off x="939114" y="1289476"/>
            <a:ext cx="10515600" cy="4621212"/>
          </a:xfrm>
        </p:spPr>
        <p:txBody>
          <a:bodyPr/>
          <a:lstStyle/>
          <a:p>
            <a:r>
              <a:rPr lang="zh-CN" altLang="en-US" dirty="0"/>
              <a:t>永安期货控股股东为</a:t>
            </a:r>
            <a:r>
              <a:rPr lang="zh-CN" altLang="en-US" b="1" dirty="0"/>
              <a:t>浙江省财政厅，最终收益股份</a:t>
            </a:r>
            <a:r>
              <a:rPr lang="en-US" altLang="zh-CN" b="1" dirty="0"/>
              <a:t>44.78%</a:t>
            </a:r>
            <a:r>
              <a:rPr lang="zh-CN" altLang="en-US" dirty="0"/>
              <a:t>，属于国有控股专业期货公司</a:t>
            </a:r>
          </a:p>
        </p:txBody>
      </p:sp>
      <p:pic>
        <p:nvPicPr>
          <p:cNvPr id="4" name="图片 3">
            <a:extLst>
              <a:ext uri="{FF2B5EF4-FFF2-40B4-BE49-F238E27FC236}">
                <a16:creationId xmlns:a16="http://schemas.microsoft.com/office/drawing/2014/main" id="{EF65E393-E7B3-5D2D-6A23-253C8420A11A}"/>
              </a:ext>
            </a:extLst>
          </p:cNvPr>
          <p:cNvPicPr>
            <a:picLocks noChangeAspect="1"/>
          </p:cNvPicPr>
          <p:nvPr/>
        </p:nvPicPr>
        <p:blipFill>
          <a:blip r:embed="rId3"/>
          <a:stretch>
            <a:fillRect/>
          </a:stretch>
        </p:blipFill>
        <p:spPr>
          <a:xfrm>
            <a:off x="2209800" y="1962736"/>
            <a:ext cx="7772400" cy="4431448"/>
          </a:xfrm>
          <a:prstGeom prst="rect">
            <a:avLst/>
          </a:prstGeom>
        </p:spPr>
      </p:pic>
    </p:spTree>
    <p:extLst>
      <p:ext uri="{BB962C8B-B14F-4D97-AF65-F5344CB8AC3E}">
        <p14:creationId xmlns:p14="http://schemas.microsoft.com/office/powerpoint/2010/main" val="45405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383725C-E6C9-721A-AF8C-5E8F0C8DAACA}"/>
              </a:ext>
            </a:extLst>
          </p:cNvPr>
          <p:cNvSpPr>
            <a:spLocks noGrp="1"/>
          </p:cNvSpPr>
          <p:nvPr>
            <p:ph type="sldNum" sz="quarter" idx="10"/>
          </p:nvPr>
        </p:nvSpPr>
        <p:spPr/>
        <p:txBody>
          <a:bodyPr/>
          <a:lstStyle/>
          <a:p>
            <a:fld id="{F56ABC50-C693-6145-8FE9-48A83A944B62}" type="slidenum">
              <a:rPr kumimoji="1" lang="zh-CN" altLang="en-US" smtClean="0"/>
              <a:pPr/>
              <a:t>42</a:t>
            </a:fld>
            <a:endParaRPr kumimoji="1" lang="zh-CN" altLang="en-US"/>
          </a:p>
        </p:txBody>
      </p:sp>
      <p:pic>
        <p:nvPicPr>
          <p:cNvPr id="4" name="图片 3">
            <a:extLst>
              <a:ext uri="{FF2B5EF4-FFF2-40B4-BE49-F238E27FC236}">
                <a16:creationId xmlns:a16="http://schemas.microsoft.com/office/drawing/2014/main" id="{8A1E2EF3-56A8-A25E-5FE8-FAA13845D802}"/>
              </a:ext>
            </a:extLst>
          </p:cNvPr>
          <p:cNvPicPr>
            <a:picLocks noChangeAspect="1"/>
          </p:cNvPicPr>
          <p:nvPr/>
        </p:nvPicPr>
        <p:blipFill>
          <a:blip r:embed="rId2"/>
          <a:stretch>
            <a:fillRect/>
          </a:stretch>
        </p:blipFill>
        <p:spPr>
          <a:xfrm>
            <a:off x="2521385" y="657860"/>
            <a:ext cx="6190129" cy="5918887"/>
          </a:xfrm>
          <a:prstGeom prst="rect">
            <a:avLst/>
          </a:prstGeom>
        </p:spPr>
      </p:pic>
      <p:sp>
        <p:nvSpPr>
          <p:cNvPr id="9" name="矩形 8">
            <a:extLst>
              <a:ext uri="{FF2B5EF4-FFF2-40B4-BE49-F238E27FC236}">
                <a16:creationId xmlns:a16="http://schemas.microsoft.com/office/drawing/2014/main" id="{8DB5422E-D765-4822-8D66-4B27EBD9240F}"/>
              </a:ext>
            </a:extLst>
          </p:cNvPr>
          <p:cNvSpPr/>
          <p:nvPr/>
        </p:nvSpPr>
        <p:spPr>
          <a:xfrm>
            <a:off x="2521386" y="1828800"/>
            <a:ext cx="6054204" cy="308919"/>
          </a:xfrm>
          <a:prstGeom prst="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AFF5B763-92DA-21DC-D59D-D0EF19D9DBD5}"/>
              </a:ext>
            </a:extLst>
          </p:cNvPr>
          <p:cNvSpPr/>
          <p:nvPr/>
        </p:nvSpPr>
        <p:spPr>
          <a:xfrm>
            <a:off x="2521384" y="2137719"/>
            <a:ext cx="6054204" cy="145809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65F0177-DE3C-955D-C2E9-0D4F43B2F42B}"/>
              </a:ext>
            </a:extLst>
          </p:cNvPr>
          <p:cNvSpPr/>
          <p:nvPr/>
        </p:nvSpPr>
        <p:spPr>
          <a:xfrm>
            <a:off x="2521384" y="4139515"/>
            <a:ext cx="6054204" cy="372178"/>
          </a:xfrm>
          <a:prstGeom prst="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1B4DFEB7-BAA7-BEC2-828A-9A6539B6716E}"/>
              </a:ext>
            </a:extLst>
          </p:cNvPr>
          <p:cNvSpPr/>
          <p:nvPr/>
        </p:nvSpPr>
        <p:spPr>
          <a:xfrm>
            <a:off x="2525502" y="5055392"/>
            <a:ext cx="6054204" cy="49279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3426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CC27A8E-06DF-64D3-036A-887E1B0C694B}"/>
              </a:ext>
            </a:extLst>
          </p:cNvPr>
          <p:cNvSpPr>
            <a:spLocks noGrp="1"/>
          </p:cNvSpPr>
          <p:nvPr>
            <p:ph type="sldNum" sz="quarter" idx="10"/>
          </p:nvPr>
        </p:nvSpPr>
        <p:spPr/>
        <p:txBody>
          <a:bodyPr/>
          <a:lstStyle/>
          <a:p>
            <a:fld id="{F56ABC50-C693-6145-8FE9-48A83A944B62}" type="slidenum">
              <a:rPr kumimoji="1" lang="zh-CN" altLang="en-US" smtClean="0"/>
              <a:pPr/>
              <a:t>43</a:t>
            </a:fld>
            <a:endParaRPr kumimoji="1" lang="zh-CN" altLang="en-US"/>
          </a:p>
        </p:txBody>
      </p:sp>
      <p:pic>
        <p:nvPicPr>
          <p:cNvPr id="4" name="图片 3">
            <a:extLst>
              <a:ext uri="{FF2B5EF4-FFF2-40B4-BE49-F238E27FC236}">
                <a16:creationId xmlns:a16="http://schemas.microsoft.com/office/drawing/2014/main" id="{7F9B2DCF-88A6-6320-141E-BAB85A6C00BA}"/>
              </a:ext>
            </a:extLst>
          </p:cNvPr>
          <p:cNvPicPr>
            <a:picLocks noChangeAspect="1"/>
          </p:cNvPicPr>
          <p:nvPr/>
        </p:nvPicPr>
        <p:blipFill>
          <a:blip r:embed="rId2"/>
          <a:stretch>
            <a:fillRect/>
          </a:stretch>
        </p:blipFill>
        <p:spPr>
          <a:xfrm>
            <a:off x="2209800" y="1937084"/>
            <a:ext cx="7772400" cy="2983831"/>
          </a:xfrm>
          <a:prstGeom prst="rect">
            <a:avLst/>
          </a:prstGeom>
        </p:spPr>
      </p:pic>
      <p:sp>
        <p:nvSpPr>
          <p:cNvPr id="3" name="矩形 2">
            <a:extLst>
              <a:ext uri="{FF2B5EF4-FFF2-40B4-BE49-F238E27FC236}">
                <a16:creationId xmlns:a16="http://schemas.microsoft.com/office/drawing/2014/main" id="{88F1F927-B7CC-2C38-AAC1-209BDB3A19E6}"/>
              </a:ext>
            </a:extLst>
          </p:cNvPr>
          <p:cNvSpPr/>
          <p:nvPr/>
        </p:nvSpPr>
        <p:spPr>
          <a:xfrm>
            <a:off x="2209800" y="2743202"/>
            <a:ext cx="7772400" cy="24713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2E0DE02-4231-5C2C-9327-F50ECEB36A7E}"/>
              </a:ext>
            </a:extLst>
          </p:cNvPr>
          <p:cNvSpPr/>
          <p:nvPr/>
        </p:nvSpPr>
        <p:spPr>
          <a:xfrm>
            <a:off x="2209800" y="3672886"/>
            <a:ext cx="7772400" cy="97325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350044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C2E09BF-9254-AE8A-7629-07D1958A4A42}"/>
              </a:ext>
            </a:extLst>
          </p:cNvPr>
          <p:cNvSpPr>
            <a:spLocks noGrp="1"/>
          </p:cNvSpPr>
          <p:nvPr>
            <p:ph type="sldNum" sz="quarter" idx="10"/>
          </p:nvPr>
        </p:nvSpPr>
        <p:spPr/>
        <p:txBody>
          <a:bodyPr/>
          <a:lstStyle/>
          <a:p>
            <a:fld id="{F56ABC50-C693-6145-8FE9-48A83A944B62}" type="slidenum">
              <a:rPr kumimoji="1" lang="zh-CN" altLang="en-US" smtClean="0"/>
              <a:pPr/>
              <a:t>44</a:t>
            </a:fld>
            <a:endParaRPr kumimoji="1" lang="zh-CN" altLang="en-US"/>
          </a:p>
        </p:txBody>
      </p:sp>
      <p:sp>
        <p:nvSpPr>
          <p:cNvPr id="4" name="内容占位符 3">
            <a:extLst>
              <a:ext uri="{FF2B5EF4-FFF2-40B4-BE49-F238E27FC236}">
                <a16:creationId xmlns:a16="http://schemas.microsoft.com/office/drawing/2014/main" id="{25FFD5CB-6081-ED94-EE77-8D14F33A3E21}"/>
              </a:ext>
            </a:extLst>
          </p:cNvPr>
          <p:cNvSpPr>
            <a:spLocks noGrp="1"/>
          </p:cNvSpPr>
          <p:nvPr>
            <p:ph sz="quarter" idx="11"/>
          </p:nvPr>
        </p:nvSpPr>
        <p:spPr>
          <a:xfrm>
            <a:off x="761314" y="4757528"/>
            <a:ext cx="10515600" cy="1160583"/>
          </a:xfrm>
        </p:spPr>
        <p:txBody>
          <a:bodyPr/>
          <a:lstStyle/>
          <a:p>
            <a:r>
              <a:rPr kumimoji="1" lang="zh-CN" altLang="en-US" b="1" dirty="0"/>
              <a:t>净资本</a:t>
            </a:r>
            <a:r>
              <a:rPr kumimoji="1" lang="zh-CN" altLang="en-US" dirty="0"/>
              <a:t>：期货公司净资本是在净资产基础上，按照变现能力对资产负债项目及其他项目进行风险调整后得出的综合性风险监管指标。净资本</a:t>
            </a:r>
            <a:r>
              <a:rPr kumimoji="1" lang="en-US" altLang="zh-CN" dirty="0"/>
              <a:t>=</a:t>
            </a:r>
            <a:r>
              <a:rPr kumimoji="1" lang="zh-CN" altLang="en-US" b="1" dirty="0"/>
              <a:t>净资产</a:t>
            </a:r>
            <a:r>
              <a:rPr kumimoji="1" lang="en-US" altLang="zh-CN" b="1" dirty="0"/>
              <a:t>-</a:t>
            </a:r>
            <a:r>
              <a:rPr kumimoji="1" lang="zh-CN" altLang="en-US" b="1" dirty="0"/>
              <a:t>资产调整值</a:t>
            </a:r>
            <a:r>
              <a:rPr kumimoji="1" lang="en-US" altLang="zh-CN" b="1" dirty="0"/>
              <a:t>+</a:t>
            </a:r>
            <a:r>
              <a:rPr kumimoji="1" lang="zh-CN" altLang="en-US" b="1" dirty="0"/>
              <a:t>负债调整值</a:t>
            </a:r>
            <a:r>
              <a:rPr kumimoji="1" lang="en-US" altLang="zh-CN" b="1" dirty="0"/>
              <a:t>-/+</a:t>
            </a:r>
            <a:r>
              <a:rPr kumimoji="1" lang="zh-CN" altLang="en-US" b="1" dirty="0"/>
              <a:t>其他调整项。</a:t>
            </a:r>
          </a:p>
        </p:txBody>
      </p:sp>
      <p:sp>
        <p:nvSpPr>
          <p:cNvPr id="7" name="标题 1">
            <a:extLst>
              <a:ext uri="{FF2B5EF4-FFF2-40B4-BE49-F238E27FC236}">
                <a16:creationId xmlns:a16="http://schemas.microsoft.com/office/drawing/2014/main" id="{E6D75EE0-9642-240F-E055-5B27B25D26FC}"/>
              </a:ext>
            </a:extLst>
          </p:cNvPr>
          <p:cNvSpPr txBox="1">
            <a:spLocks/>
          </p:cNvSpPr>
          <p:nvPr/>
        </p:nvSpPr>
        <p:spPr>
          <a:xfrm>
            <a:off x="939114" y="6418064"/>
            <a:ext cx="8427308" cy="2233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3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stStyle>
          <a:p>
            <a:pPr>
              <a:lnSpc>
                <a:spcPct val="100000"/>
              </a:lnSpc>
            </a:pPr>
            <a:r>
              <a:rPr kumimoji="1" lang="zh-CN" altLang="en-US" sz="1000" i="1" dirty="0"/>
              <a:t>参考资料：证监会</a:t>
            </a:r>
            <a:r>
              <a:rPr kumimoji="1" lang="en-US" altLang="zh-CN" sz="1000" i="1" dirty="0"/>
              <a:t>【</a:t>
            </a:r>
            <a:r>
              <a:rPr kumimoji="1" lang="zh-CN" altLang="en-US" sz="1000" i="1" dirty="0"/>
              <a:t>第</a:t>
            </a:r>
            <a:r>
              <a:rPr kumimoji="1" lang="en-US" altLang="zh-CN" sz="1000" i="1" dirty="0"/>
              <a:t>131</a:t>
            </a:r>
            <a:r>
              <a:rPr kumimoji="1" lang="zh-CN" altLang="en-US" sz="1000" i="1" dirty="0"/>
              <a:t>号令</a:t>
            </a:r>
            <a:r>
              <a:rPr kumimoji="1" lang="en-US" altLang="zh-CN" sz="1000" i="1" dirty="0"/>
              <a:t>】《</a:t>
            </a:r>
            <a:r>
              <a:rPr kumimoji="1" lang="zh-CN" altLang="en-US" sz="1000" i="1" dirty="0"/>
              <a:t>期货公司风险监管指标管理办法</a:t>
            </a:r>
            <a:r>
              <a:rPr kumimoji="1" lang="en-US" altLang="zh-CN" sz="1000" i="1" dirty="0"/>
              <a:t>》</a:t>
            </a:r>
            <a:endParaRPr kumimoji="1" lang="zh-CN" altLang="en-US" sz="1000" i="1" dirty="0"/>
          </a:p>
        </p:txBody>
      </p:sp>
      <p:grpSp>
        <p:nvGrpSpPr>
          <p:cNvPr id="9" name="组合 8">
            <a:extLst>
              <a:ext uri="{FF2B5EF4-FFF2-40B4-BE49-F238E27FC236}">
                <a16:creationId xmlns:a16="http://schemas.microsoft.com/office/drawing/2014/main" id="{4746C82D-2952-2A0C-F938-22DF35ECA118}"/>
              </a:ext>
            </a:extLst>
          </p:cNvPr>
          <p:cNvGrpSpPr/>
          <p:nvPr/>
        </p:nvGrpSpPr>
        <p:grpSpPr>
          <a:xfrm>
            <a:off x="2185085" y="1393123"/>
            <a:ext cx="8003837" cy="3217649"/>
            <a:chOff x="2209799" y="1458097"/>
            <a:chExt cx="8003837" cy="3217649"/>
          </a:xfrm>
        </p:grpSpPr>
        <p:pic>
          <p:nvPicPr>
            <p:cNvPr id="2" name="图片 1">
              <a:extLst>
                <a:ext uri="{FF2B5EF4-FFF2-40B4-BE49-F238E27FC236}">
                  <a16:creationId xmlns:a16="http://schemas.microsoft.com/office/drawing/2014/main" id="{C29A46C7-C2DF-A619-2876-BB92231081A0}"/>
                </a:ext>
              </a:extLst>
            </p:cNvPr>
            <p:cNvPicPr>
              <a:picLocks noChangeAspect="1"/>
            </p:cNvPicPr>
            <p:nvPr/>
          </p:nvPicPr>
          <p:blipFill>
            <a:blip r:embed="rId2"/>
            <a:stretch>
              <a:fillRect/>
            </a:stretch>
          </p:blipFill>
          <p:spPr>
            <a:xfrm>
              <a:off x="2209800" y="2182254"/>
              <a:ext cx="7772400" cy="2493492"/>
            </a:xfrm>
            <a:prstGeom prst="rect">
              <a:avLst/>
            </a:prstGeom>
          </p:spPr>
        </p:pic>
        <p:pic>
          <p:nvPicPr>
            <p:cNvPr id="5" name="图片 4">
              <a:extLst>
                <a:ext uri="{FF2B5EF4-FFF2-40B4-BE49-F238E27FC236}">
                  <a16:creationId xmlns:a16="http://schemas.microsoft.com/office/drawing/2014/main" id="{58B4AA86-1AFE-0936-28A8-0536F3155737}"/>
                </a:ext>
              </a:extLst>
            </p:cNvPr>
            <p:cNvPicPr>
              <a:picLocks noChangeAspect="1"/>
            </p:cNvPicPr>
            <p:nvPr/>
          </p:nvPicPr>
          <p:blipFill>
            <a:blip r:embed="rId3"/>
            <a:stretch>
              <a:fillRect/>
            </a:stretch>
          </p:blipFill>
          <p:spPr>
            <a:xfrm>
              <a:off x="2209799" y="1458097"/>
              <a:ext cx="8003837" cy="724157"/>
            </a:xfrm>
            <a:prstGeom prst="rect">
              <a:avLst/>
            </a:prstGeom>
          </p:spPr>
        </p:pic>
      </p:grpSp>
      <p:sp>
        <p:nvSpPr>
          <p:cNvPr id="8" name="矩形 7">
            <a:extLst>
              <a:ext uri="{FF2B5EF4-FFF2-40B4-BE49-F238E27FC236}">
                <a16:creationId xmlns:a16="http://schemas.microsoft.com/office/drawing/2014/main" id="{225E92AE-3DD7-E697-7B8F-E1C4B57A5CCA}"/>
              </a:ext>
            </a:extLst>
          </p:cNvPr>
          <p:cNvSpPr/>
          <p:nvPr/>
        </p:nvSpPr>
        <p:spPr>
          <a:xfrm>
            <a:off x="2209800" y="2743202"/>
            <a:ext cx="7747686" cy="68579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15F55DA-2016-5BA7-505C-20933114F3F2}"/>
              </a:ext>
            </a:extLst>
          </p:cNvPr>
          <p:cNvSpPr/>
          <p:nvPr/>
        </p:nvSpPr>
        <p:spPr>
          <a:xfrm>
            <a:off x="2222158" y="4071730"/>
            <a:ext cx="7747686" cy="39228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00982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C7684E-19AA-CA65-8664-AF75AD3F1D6E}"/>
              </a:ext>
            </a:extLst>
          </p:cNvPr>
          <p:cNvSpPr>
            <a:spLocks noGrp="1"/>
          </p:cNvSpPr>
          <p:nvPr>
            <p:ph type="title"/>
          </p:nvPr>
        </p:nvSpPr>
        <p:spPr/>
        <p:txBody>
          <a:bodyPr>
            <a:normAutofit/>
          </a:bodyPr>
          <a:lstStyle/>
          <a:p>
            <a:r>
              <a:rPr kumimoji="1" lang="zh-CN" altLang="en-US" dirty="0"/>
              <a:t>补充：期货公司对资本的监管指标</a:t>
            </a:r>
          </a:p>
        </p:txBody>
      </p:sp>
      <p:sp>
        <p:nvSpPr>
          <p:cNvPr id="3" name="灯片编号占位符 2">
            <a:extLst>
              <a:ext uri="{FF2B5EF4-FFF2-40B4-BE49-F238E27FC236}">
                <a16:creationId xmlns:a16="http://schemas.microsoft.com/office/drawing/2014/main" id="{D2B93DF0-F919-E320-DC89-E4D00BC6BFEE}"/>
              </a:ext>
            </a:extLst>
          </p:cNvPr>
          <p:cNvSpPr>
            <a:spLocks noGrp="1"/>
          </p:cNvSpPr>
          <p:nvPr>
            <p:ph type="sldNum" sz="quarter" idx="10"/>
          </p:nvPr>
        </p:nvSpPr>
        <p:spPr/>
        <p:txBody>
          <a:bodyPr/>
          <a:lstStyle/>
          <a:p>
            <a:fld id="{F56ABC50-C693-6145-8FE9-48A83A944B62}" type="slidenum">
              <a:rPr kumimoji="1" lang="zh-CN" altLang="en-US" smtClean="0"/>
              <a:pPr/>
              <a:t>45</a:t>
            </a:fld>
            <a:endParaRPr kumimoji="1" lang="zh-CN" altLang="en-US"/>
          </a:p>
        </p:txBody>
      </p:sp>
      <p:sp>
        <p:nvSpPr>
          <p:cNvPr id="4" name="内容占位符 3">
            <a:extLst>
              <a:ext uri="{FF2B5EF4-FFF2-40B4-BE49-F238E27FC236}">
                <a16:creationId xmlns:a16="http://schemas.microsoft.com/office/drawing/2014/main" id="{E0381E60-BC47-DCCE-1754-5C9809D90959}"/>
              </a:ext>
            </a:extLst>
          </p:cNvPr>
          <p:cNvSpPr>
            <a:spLocks noGrp="1"/>
          </p:cNvSpPr>
          <p:nvPr>
            <p:ph sz="quarter" idx="11"/>
          </p:nvPr>
        </p:nvSpPr>
        <p:spPr/>
        <p:txBody>
          <a:bodyPr/>
          <a:lstStyle/>
          <a:p>
            <a:endParaRPr kumimoji="1" lang="zh-CN" altLang="en-US"/>
          </a:p>
        </p:txBody>
      </p:sp>
      <p:pic>
        <p:nvPicPr>
          <p:cNvPr id="5" name="图片 4">
            <a:extLst>
              <a:ext uri="{FF2B5EF4-FFF2-40B4-BE49-F238E27FC236}">
                <a16:creationId xmlns:a16="http://schemas.microsoft.com/office/drawing/2014/main" id="{9C0B60CD-D90B-838E-1D58-A2C56A4EFDC0}"/>
              </a:ext>
            </a:extLst>
          </p:cNvPr>
          <p:cNvPicPr>
            <a:picLocks noChangeAspect="1"/>
          </p:cNvPicPr>
          <p:nvPr/>
        </p:nvPicPr>
        <p:blipFill>
          <a:blip r:embed="rId2"/>
          <a:stretch>
            <a:fillRect/>
          </a:stretch>
        </p:blipFill>
        <p:spPr>
          <a:xfrm>
            <a:off x="2397212" y="1904477"/>
            <a:ext cx="7772400" cy="3380955"/>
          </a:xfrm>
          <a:prstGeom prst="rect">
            <a:avLst/>
          </a:prstGeom>
        </p:spPr>
      </p:pic>
    </p:spTree>
    <p:extLst>
      <p:ext uri="{BB962C8B-B14F-4D97-AF65-F5344CB8AC3E}">
        <p14:creationId xmlns:p14="http://schemas.microsoft.com/office/powerpoint/2010/main" val="4049313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6D6C58-BE9B-44A8-A0F0-B98A7DE13290}"/>
              </a:ext>
            </a:extLst>
          </p:cNvPr>
          <p:cNvSpPr>
            <a:spLocks noGrp="1"/>
          </p:cNvSpPr>
          <p:nvPr>
            <p:ph type="sldNum" sz="quarter" idx="10"/>
          </p:nvPr>
        </p:nvSpPr>
        <p:spPr/>
        <p:txBody>
          <a:bodyPr/>
          <a:lstStyle/>
          <a:p>
            <a:fld id="{F56ABC50-C693-6145-8FE9-48A83A944B62}" type="slidenum">
              <a:rPr kumimoji="1" lang="zh-CN" altLang="en-US" smtClean="0"/>
              <a:pPr/>
              <a:t>46</a:t>
            </a:fld>
            <a:endParaRPr kumimoji="1" lang="zh-CN" altLang="en-US"/>
          </a:p>
        </p:txBody>
      </p:sp>
      <p:pic>
        <p:nvPicPr>
          <p:cNvPr id="4" name="图片 3">
            <a:extLst>
              <a:ext uri="{FF2B5EF4-FFF2-40B4-BE49-F238E27FC236}">
                <a16:creationId xmlns:a16="http://schemas.microsoft.com/office/drawing/2014/main" id="{D4083A88-5159-9A66-B2C2-9D5063CE6B06}"/>
              </a:ext>
            </a:extLst>
          </p:cNvPr>
          <p:cNvPicPr>
            <a:picLocks noChangeAspect="1"/>
          </p:cNvPicPr>
          <p:nvPr/>
        </p:nvPicPr>
        <p:blipFill>
          <a:blip r:embed="rId2"/>
          <a:stretch>
            <a:fillRect/>
          </a:stretch>
        </p:blipFill>
        <p:spPr>
          <a:xfrm>
            <a:off x="727272" y="1887549"/>
            <a:ext cx="9640330" cy="3522079"/>
          </a:xfrm>
          <a:prstGeom prst="rect">
            <a:avLst/>
          </a:prstGeom>
        </p:spPr>
      </p:pic>
      <p:sp>
        <p:nvSpPr>
          <p:cNvPr id="7" name="矩形 6">
            <a:extLst>
              <a:ext uri="{FF2B5EF4-FFF2-40B4-BE49-F238E27FC236}">
                <a16:creationId xmlns:a16="http://schemas.microsoft.com/office/drawing/2014/main" id="{B1F63F69-03B6-EC1D-71C6-B7212D4816AA}"/>
              </a:ext>
            </a:extLst>
          </p:cNvPr>
          <p:cNvSpPr/>
          <p:nvPr/>
        </p:nvSpPr>
        <p:spPr>
          <a:xfrm>
            <a:off x="1470454" y="2663686"/>
            <a:ext cx="1173355" cy="69573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1C0909D0-002B-8CC2-38D7-B2D49617DF0B}"/>
              </a:ext>
            </a:extLst>
          </p:cNvPr>
          <p:cNvSpPr/>
          <p:nvPr/>
        </p:nvSpPr>
        <p:spPr>
          <a:xfrm>
            <a:off x="2653749" y="2663685"/>
            <a:ext cx="983974" cy="695739"/>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6BE9A917-E59D-CEDD-D5D7-930EE02E21A5}"/>
              </a:ext>
            </a:extLst>
          </p:cNvPr>
          <p:cNvSpPr/>
          <p:nvPr/>
        </p:nvSpPr>
        <p:spPr>
          <a:xfrm>
            <a:off x="3647663" y="2663684"/>
            <a:ext cx="983974" cy="695739"/>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EE5BB4C2-7675-CF87-913E-74ABC8F23484}"/>
              </a:ext>
            </a:extLst>
          </p:cNvPr>
          <p:cNvSpPr/>
          <p:nvPr/>
        </p:nvSpPr>
        <p:spPr>
          <a:xfrm>
            <a:off x="4631636" y="2663683"/>
            <a:ext cx="1173355" cy="695739"/>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715A99E9-2C1E-F3A6-9A0A-15654C31C226}"/>
              </a:ext>
            </a:extLst>
          </p:cNvPr>
          <p:cNvSpPr/>
          <p:nvPr/>
        </p:nvSpPr>
        <p:spPr>
          <a:xfrm>
            <a:off x="5739587" y="2663682"/>
            <a:ext cx="1059317" cy="695739"/>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57998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90330FD-131C-9455-AD27-2A5D6CDC0FE8}"/>
              </a:ext>
            </a:extLst>
          </p:cNvPr>
          <p:cNvSpPr>
            <a:spLocks noGrp="1"/>
          </p:cNvSpPr>
          <p:nvPr>
            <p:ph type="sldNum" sz="quarter" idx="10"/>
          </p:nvPr>
        </p:nvSpPr>
        <p:spPr/>
        <p:txBody>
          <a:bodyPr/>
          <a:lstStyle/>
          <a:p>
            <a:fld id="{F56ABC50-C693-6145-8FE9-48A83A944B62}" type="slidenum">
              <a:rPr kumimoji="1" lang="zh-CN" altLang="en-US" smtClean="0"/>
              <a:pPr/>
              <a:t>47</a:t>
            </a:fld>
            <a:endParaRPr kumimoji="1" lang="zh-CN" altLang="en-US"/>
          </a:p>
        </p:txBody>
      </p:sp>
      <p:sp>
        <p:nvSpPr>
          <p:cNvPr id="7" name="椭圆 6">
            <a:extLst>
              <a:ext uri="{FF2B5EF4-FFF2-40B4-BE49-F238E27FC236}">
                <a16:creationId xmlns:a16="http://schemas.microsoft.com/office/drawing/2014/main" id="{46E4AD22-3B7E-DEFC-B2F4-DB435811E4FB}"/>
              </a:ext>
            </a:extLst>
          </p:cNvPr>
          <p:cNvSpPr/>
          <p:nvPr/>
        </p:nvSpPr>
        <p:spPr>
          <a:xfrm>
            <a:off x="6325588" y="1543539"/>
            <a:ext cx="216000" cy="216000"/>
          </a:xfrm>
          <a:prstGeom prst="ellipse">
            <a:avLst/>
          </a:prstGeom>
          <a:solidFill>
            <a:schemeClr val="bg1">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latin typeface="Times New Roman" panose="02020603050405020304" pitchFamily="18" charset="0"/>
                <a:cs typeface="Times New Roman" panose="02020603050405020304" pitchFamily="18" charset="0"/>
              </a:rPr>
              <a:t>2</a:t>
            </a:r>
            <a:endParaRPr kumimoji="1" lang="zh-CN" altLang="en-US" sz="1200" b="1" dirty="0">
              <a:solidFill>
                <a:schemeClr val="tx1"/>
              </a:solidFill>
              <a:latin typeface="Times New Roman" panose="02020603050405020304" pitchFamily="18" charset="0"/>
              <a:cs typeface="Times New Roman" panose="02020603050405020304" pitchFamily="18" charset="0"/>
            </a:endParaRPr>
          </a:p>
        </p:txBody>
      </p:sp>
      <p:sp>
        <p:nvSpPr>
          <p:cNvPr id="8" name="椭圆 7">
            <a:extLst>
              <a:ext uri="{FF2B5EF4-FFF2-40B4-BE49-F238E27FC236}">
                <a16:creationId xmlns:a16="http://schemas.microsoft.com/office/drawing/2014/main" id="{96F595E8-09E0-1F47-4360-35EBC1A2EA80}"/>
              </a:ext>
            </a:extLst>
          </p:cNvPr>
          <p:cNvSpPr/>
          <p:nvPr/>
        </p:nvSpPr>
        <p:spPr>
          <a:xfrm>
            <a:off x="6320669" y="3285610"/>
            <a:ext cx="216000" cy="216000"/>
          </a:xfrm>
          <a:prstGeom prst="ellipse">
            <a:avLst/>
          </a:prstGeom>
          <a:solidFill>
            <a:schemeClr val="bg1">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latin typeface="Times New Roman" panose="02020603050405020304" pitchFamily="18" charset="0"/>
                <a:cs typeface="Times New Roman" panose="02020603050405020304" pitchFamily="18" charset="0"/>
              </a:rPr>
              <a:t>1</a:t>
            </a:r>
            <a:endParaRPr kumimoji="1" lang="zh-CN" altLang="en-US" sz="1200" b="1" dirty="0">
              <a:solidFill>
                <a:schemeClr val="tx1"/>
              </a:solidFill>
              <a:latin typeface="Times New Roman" panose="02020603050405020304" pitchFamily="18" charset="0"/>
              <a:cs typeface="Times New Roman" panose="02020603050405020304" pitchFamily="18" charset="0"/>
            </a:endParaRPr>
          </a:p>
        </p:txBody>
      </p:sp>
      <p:sp>
        <p:nvSpPr>
          <p:cNvPr id="9" name="椭圆 8">
            <a:extLst>
              <a:ext uri="{FF2B5EF4-FFF2-40B4-BE49-F238E27FC236}">
                <a16:creationId xmlns:a16="http://schemas.microsoft.com/office/drawing/2014/main" id="{F22FBF32-C11A-D874-A73F-B13FB8867A2F}"/>
              </a:ext>
            </a:extLst>
          </p:cNvPr>
          <p:cNvSpPr/>
          <p:nvPr/>
        </p:nvSpPr>
        <p:spPr>
          <a:xfrm>
            <a:off x="6315750" y="2281032"/>
            <a:ext cx="216000" cy="216000"/>
          </a:xfrm>
          <a:prstGeom prst="ellipse">
            <a:avLst/>
          </a:prstGeom>
          <a:solidFill>
            <a:schemeClr val="bg1">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latin typeface="Times New Roman" panose="02020603050405020304" pitchFamily="18" charset="0"/>
                <a:cs typeface="Times New Roman" panose="02020603050405020304" pitchFamily="18" charset="0"/>
              </a:rPr>
              <a:t>3</a:t>
            </a:r>
            <a:endParaRPr kumimoji="1" lang="zh-CN" altLang="en-US" sz="1200" b="1" dirty="0">
              <a:solidFill>
                <a:schemeClr val="tx1"/>
              </a:solidFill>
              <a:latin typeface="Times New Roman" panose="02020603050405020304" pitchFamily="18" charset="0"/>
              <a:cs typeface="Times New Roman" panose="02020603050405020304" pitchFamily="18" charset="0"/>
            </a:endParaRPr>
          </a:p>
        </p:txBody>
      </p:sp>
      <p:sp>
        <p:nvSpPr>
          <p:cNvPr id="10" name="椭圆 9">
            <a:extLst>
              <a:ext uri="{FF2B5EF4-FFF2-40B4-BE49-F238E27FC236}">
                <a16:creationId xmlns:a16="http://schemas.microsoft.com/office/drawing/2014/main" id="{241994B9-E3D3-5205-E46E-1C88C063860D}"/>
              </a:ext>
            </a:extLst>
          </p:cNvPr>
          <p:cNvSpPr/>
          <p:nvPr/>
        </p:nvSpPr>
        <p:spPr>
          <a:xfrm>
            <a:off x="6315750" y="1924305"/>
            <a:ext cx="216000" cy="216000"/>
          </a:xfrm>
          <a:prstGeom prst="ellipse">
            <a:avLst/>
          </a:prstGeom>
          <a:solidFill>
            <a:schemeClr val="bg1">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latin typeface="Times New Roman" panose="02020603050405020304" pitchFamily="18" charset="0"/>
                <a:cs typeface="Times New Roman" panose="02020603050405020304" pitchFamily="18" charset="0"/>
              </a:rPr>
              <a:t>4</a:t>
            </a:r>
            <a:endParaRPr kumimoji="1" lang="zh-CN" altLang="en-US" sz="1200" b="1" dirty="0">
              <a:solidFill>
                <a:schemeClr val="tx1"/>
              </a:solidFill>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CBE7E85F-69D7-8149-9D59-C1C0DC067E5E}"/>
              </a:ext>
            </a:extLst>
          </p:cNvPr>
          <p:cNvSpPr/>
          <p:nvPr/>
        </p:nvSpPr>
        <p:spPr>
          <a:xfrm>
            <a:off x="6320669" y="2969547"/>
            <a:ext cx="216000" cy="216000"/>
          </a:xfrm>
          <a:prstGeom prst="ellipse">
            <a:avLst/>
          </a:prstGeom>
          <a:solidFill>
            <a:schemeClr val="bg1">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latin typeface="Times New Roman" panose="02020603050405020304" pitchFamily="18" charset="0"/>
                <a:cs typeface="Times New Roman" panose="02020603050405020304" pitchFamily="18" charset="0"/>
              </a:rPr>
              <a:t>5</a:t>
            </a:r>
            <a:endParaRPr kumimoji="1" lang="zh-CN" altLang="en-US" sz="1200" b="1" dirty="0">
              <a:solidFill>
                <a:schemeClr val="tx1"/>
              </a:solidFill>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A4B8291D-9698-404F-E32C-6E272523202E}"/>
              </a:ext>
            </a:extLst>
          </p:cNvPr>
          <p:cNvSpPr/>
          <p:nvPr/>
        </p:nvSpPr>
        <p:spPr>
          <a:xfrm>
            <a:off x="6315750" y="2621133"/>
            <a:ext cx="216000" cy="216000"/>
          </a:xfrm>
          <a:prstGeom prst="ellipse">
            <a:avLst/>
          </a:prstGeom>
          <a:solidFill>
            <a:schemeClr val="bg1">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latin typeface="Times New Roman" panose="02020603050405020304" pitchFamily="18" charset="0"/>
                <a:cs typeface="Times New Roman" panose="02020603050405020304" pitchFamily="18" charset="0"/>
              </a:rPr>
              <a:t>6</a:t>
            </a:r>
            <a:endParaRPr kumimoji="1" lang="zh-CN" altLang="en-US" sz="1200" b="1" dirty="0">
              <a:solidFill>
                <a:schemeClr val="tx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F107DB5B-37A0-D3FA-51DF-B531396B918F}"/>
              </a:ext>
            </a:extLst>
          </p:cNvPr>
          <p:cNvSpPr/>
          <p:nvPr/>
        </p:nvSpPr>
        <p:spPr>
          <a:xfrm>
            <a:off x="6315750" y="3258421"/>
            <a:ext cx="708505" cy="3020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24150F76-8E73-4045-8F26-18AE8DCDF43F}"/>
              </a:ext>
            </a:extLst>
          </p:cNvPr>
          <p:cNvSpPr/>
          <p:nvPr/>
        </p:nvSpPr>
        <p:spPr>
          <a:xfrm>
            <a:off x="6156960" y="2281032"/>
            <a:ext cx="617220" cy="3401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124ECC9-F72B-462C-A309-D93EDCA6D7CA}"/>
              </a:ext>
            </a:extLst>
          </p:cNvPr>
          <p:cNvSpPr/>
          <p:nvPr/>
        </p:nvSpPr>
        <p:spPr>
          <a:xfrm>
            <a:off x="6156960" y="1557015"/>
            <a:ext cx="617220" cy="340101"/>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71A3A3E5-4A04-4B5D-95B1-BA136E6F3692}"/>
              </a:ext>
            </a:extLst>
          </p:cNvPr>
          <p:cNvSpPr/>
          <p:nvPr/>
        </p:nvSpPr>
        <p:spPr>
          <a:xfrm>
            <a:off x="8327772" y="2281032"/>
            <a:ext cx="617220" cy="3401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B3375B65-AA96-45C9-9382-B2231768827A}"/>
              </a:ext>
            </a:extLst>
          </p:cNvPr>
          <p:cNvSpPr/>
          <p:nvPr/>
        </p:nvSpPr>
        <p:spPr>
          <a:xfrm>
            <a:off x="8221980" y="1481488"/>
            <a:ext cx="703962" cy="340101"/>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AC29DF07-3AEA-4A80-8E62-07246E999F37}"/>
              </a:ext>
            </a:extLst>
          </p:cNvPr>
          <p:cNvSpPr/>
          <p:nvPr/>
        </p:nvSpPr>
        <p:spPr>
          <a:xfrm>
            <a:off x="3467100" y="5211933"/>
            <a:ext cx="1318260" cy="2971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EA5A8682-2427-2722-DA22-26FC7EF76909}"/>
              </a:ext>
            </a:extLst>
          </p:cNvPr>
          <p:cNvGrpSpPr/>
          <p:nvPr/>
        </p:nvGrpSpPr>
        <p:grpSpPr>
          <a:xfrm>
            <a:off x="2094853" y="1133531"/>
            <a:ext cx="7768742" cy="4853935"/>
            <a:chOff x="-3798721" y="-143390"/>
            <a:chExt cx="7768742" cy="4853935"/>
          </a:xfrm>
        </p:grpSpPr>
        <p:pic>
          <p:nvPicPr>
            <p:cNvPr id="5" name="图片 4">
              <a:extLst>
                <a:ext uri="{FF2B5EF4-FFF2-40B4-BE49-F238E27FC236}">
                  <a16:creationId xmlns:a16="http://schemas.microsoft.com/office/drawing/2014/main" id="{7DA26B24-19B9-638C-E520-722617EE3AC4}"/>
                </a:ext>
              </a:extLst>
            </p:cNvPr>
            <p:cNvPicPr>
              <a:picLocks noChangeAspect="1"/>
            </p:cNvPicPr>
            <p:nvPr/>
          </p:nvPicPr>
          <p:blipFill rotWithShape="1">
            <a:blip r:embed="rId2"/>
            <a:srcRect b="29222"/>
            <a:stretch/>
          </p:blipFill>
          <p:spPr>
            <a:xfrm>
              <a:off x="-3798721" y="-143390"/>
              <a:ext cx="7768742" cy="4853935"/>
            </a:xfrm>
            <a:prstGeom prst="rect">
              <a:avLst/>
            </a:prstGeom>
            <a:ln>
              <a:noFill/>
            </a:ln>
          </p:spPr>
        </p:pic>
        <p:sp>
          <p:nvSpPr>
            <p:cNvPr id="13" name="矩形 12">
              <a:extLst>
                <a:ext uri="{FF2B5EF4-FFF2-40B4-BE49-F238E27FC236}">
                  <a16:creationId xmlns:a16="http://schemas.microsoft.com/office/drawing/2014/main" id="{5D389C4B-4A00-FAB9-419B-484466810E4C}"/>
                </a:ext>
              </a:extLst>
            </p:cNvPr>
            <p:cNvSpPr/>
            <p:nvPr/>
          </p:nvSpPr>
          <p:spPr>
            <a:xfrm>
              <a:off x="-3677151" y="3222505"/>
              <a:ext cx="7307042" cy="5890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EABA33C4-F3BA-F73B-A7E2-E39A29E2B75E}"/>
                </a:ext>
              </a:extLst>
            </p:cNvPr>
            <p:cNvSpPr/>
            <p:nvPr/>
          </p:nvSpPr>
          <p:spPr>
            <a:xfrm>
              <a:off x="-3677148" y="1759539"/>
              <a:ext cx="7307039" cy="402586"/>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a:extLst>
                <a:ext uri="{FF2B5EF4-FFF2-40B4-BE49-F238E27FC236}">
                  <a16:creationId xmlns:a16="http://schemas.microsoft.com/office/drawing/2014/main" id="{7B732443-A5AF-4BF8-A0FF-ECFF8CB458AB}"/>
                </a:ext>
              </a:extLst>
            </p:cNvPr>
            <p:cNvSpPr/>
            <p:nvPr/>
          </p:nvSpPr>
          <p:spPr>
            <a:xfrm>
              <a:off x="-3677151" y="2193753"/>
              <a:ext cx="7307039" cy="42738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FB312CF0-BADD-4F7B-8B33-EE3D6F0E7C0A}"/>
              </a:ext>
            </a:extLst>
          </p:cNvPr>
          <p:cNvSpPr/>
          <p:nvPr/>
        </p:nvSpPr>
        <p:spPr>
          <a:xfrm>
            <a:off x="2216420" y="2620489"/>
            <a:ext cx="7307042" cy="4052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3C2CCCCF-DFCC-7402-E265-CDC04AAC3BE1}"/>
              </a:ext>
            </a:extLst>
          </p:cNvPr>
          <p:cNvSpPr/>
          <p:nvPr/>
        </p:nvSpPr>
        <p:spPr>
          <a:xfrm>
            <a:off x="2216420" y="3889291"/>
            <a:ext cx="7307039" cy="589049"/>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03354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90330FD-131C-9455-AD27-2A5D6CDC0FE8}"/>
              </a:ext>
            </a:extLst>
          </p:cNvPr>
          <p:cNvSpPr>
            <a:spLocks noGrp="1"/>
          </p:cNvSpPr>
          <p:nvPr>
            <p:ph type="sldNum" sz="quarter" idx="10"/>
          </p:nvPr>
        </p:nvSpPr>
        <p:spPr/>
        <p:txBody>
          <a:bodyPr/>
          <a:lstStyle/>
          <a:p>
            <a:fld id="{F56ABC50-C693-6145-8FE9-48A83A944B62}" type="slidenum">
              <a:rPr kumimoji="1" lang="zh-CN" altLang="en-US" smtClean="0"/>
              <a:pPr/>
              <a:t>48</a:t>
            </a:fld>
            <a:endParaRPr kumimoji="1" lang="zh-CN" altLang="en-US"/>
          </a:p>
        </p:txBody>
      </p:sp>
      <p:grpSp>
        <p:nvGrpSpPr>
          <p:cNvPr id="23" name="组合 22">
            <a:extLst>
              <a:ext uri="{FF2B5EF4-FFF2-40B4-BE49-F238E27FC236}">
                <a16:creationId xmlns:a16="http://schemas.microsoft.com/office/drawing/2014/main" id="{5943A989-9362-578C-37BB-BCFC9836C834}"/>
              </a:ext>
            </a:extLst>
          </p:cNvPr>
          <p:cNvGrpSpPr/>
          <p:nvPr/>
        </p:nvGrpSpPr>
        <p:grpSpPr>
          <a:xfrm>
            <a:off x="2486388" y="1814945"/>
            <a:ext cx="7772400" cy="3328774"/>
            <a:chOff x="-1822375" y="1759560"/>
            <a:chExt cx="7772400" cy="3328774"/>
          </a:xfrm>
        </p:grpSpPr>
        <p:grpSp>
          <p:nvGrpSpPr>
            <p:cNvPr id="22" name="组合 21">
              <a:extLst>
                <a:ext uri="{FF2B5EF4-FFF2-40B4-BE49-F238E27FC236}">
                  <a16:creationId xmlns:a16="http://schemas.microsoft.com/office/drawing/2014/main" id="{60E267B9-3E3A-0BE6-D73D-9EA75D898420}"/>
                </a:ext>
              </a:extLst>
            </p:cNvPr>
            <p:cNvGrpSpPr/>
            <p:nvPr/>
          </p:nvGrpSpPr>
          <p:grpSpPr>
            <a:xfrm>
              <a:off x="-1822375" y="1759560"/>
              <a:ext cx="7772400" cy="3328774"/>
              <a:chOff x="-323180" y="442517"/>
              <a:chExt cx="7772400" cy="3328774"/>
            </a:xfrm>
          </p:grpSpPr>
          <p:pic>
            <p:nvPicPr>
              <p:cNvPr id="21" name="图片 20">
                <a:extLst>
                  <a:ext uri="{FF2B5EF4-FFF2-40B4-BE49-F238E27FC236}">
                    <a16:creationId xmlns:a16="http://schemas.microsoft.com/office/drawing/2014/main" id="{68469F44-A94D-21DD-D0D7-72774D4E1888}"/>
                  </a:ext>
                </a:extLst>
              </p:cNvPr>
              <p:cNvPicPr>
                <a:picLocks noChangeAspect="1"/>
              </p:cNvPicPr>
              <p:nvPr/>
            </p:nvPicPr>
            <p:blipFill rotWithShape="1">
              <a:blip r:embed="rId2"/>
              <a:srcRect t="75590"/>
              <a:stretch/>
            </p:blipFill>
            <p:spPr>
              <a:xfrm>
                <a:off x="-323180" y="2382982"/>
                <a:ext cx="7772400" cy="1388309"/>
              </a:xfrm>
              <a:prstGeom prst="rect">
                <a:avLst/>
              </a:prstGeom>
            </p:spPr>
          </p:pic>
          <p:pic>
            <p:nvPicPr>
              <p:cNvPr id="16" name="图片 15">
                <a:extLst>
                  <a:ext uri="{FF2B5EF4-FFF2-40B4-BE49-F238E27FC236}">
                    <a16:creationId xmlns:a16="http://schemas.microsoft.com/office/drawing/2014/main" id="{252FCE33-EAA3-FC63-3C6D-B1D224E12D61}"/>
                  </a:ext>
                </a:extLst>
              </p:cNvPr>
              <p:cNvPicPr>
                <a:picLocks noChangeAspect="1"/>
              </p:cNvPicPr>
              <p:nvPr/>
            </p:nvPicPr>
            <p:blipFill rotWithShape="1">
              <a:blip r:embed="rId2"/>
              <a:srcRect t="1770" b="64111"/>
              <a:stretch/>
            </p:blipFill>
            <p:spPr>
              <a:xfrm>
                <a:off x="-323180" y="442517"/>
                <a:ext cx="7772400" cy="1940465"/>
              </a:xfrm>
              <a:prstGeom prst="rect">
                <a:avLst/>
              </a:prstGeom>
            </p:spPr>
          </p:pic>
        </p:grpSp>
        <p:sp>
          <p:nvSpPr>
            <p:cNvPr id="20" name="矩形 19">
              <a:extLst>
                <a:ext uri="{FF2B5EF4-FFF2-40B4-BE49-F238E27FC236}">
                  <a16:creationId xmlns:a16="http://schemas.microsoft.com/office/drawing/2014/main" id="{AC29DF07-3AEA-4A80-8E62-07246E999F37}"/>
                </a:ext>
              </a:extLst>
            </p:cNvPr>
            <p:cNvSpPr/>
            <p:nvPr/>
          </p:nvSpPr>
          <p:spPr>
            <a:xfrm>
              <a:off x="2408768" y="3700025"/>
              <a:ext cx="3327014" cy="5256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C3A0FB01-2E9E-6EA2-D4FF-B6917C634A84}"/>
              </a:ext>
            </a:extLst>
          </p:cNvPr>
          <p:cNvSpPr/>
          <p:nvPr/>
        </p:nvSpPr>
        <p:spPr>
          <a:xfrm>
            <a:off x="6717531" y="2785177"/>
            <a:ext cx="786512" cy="8624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767551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5301F70-4744-A239-9382-EDAC586A338E}"/>
              </a:ext>
            </a:extLst>
          </p:cNvPr>
          <p:cNvSpPr>
            <a:spLocks noGrp="1"/>
          </p:cNvSpPr>
          <p:nvPr>
            <p:ph type="sldNum" sz="quarter" idx="10"/>
          </p:nvPr>
        </p:nvSpPr>
        <p:spPr/>
        <p:txBody>
          <a:bodyPr/>
          <a:lstStyle/>
          <a:p>
            <a:fld id="{F56ABC50-C693-6145-8FE9-48A83A944B62}" type="slidenum">
              <a:rPr kumimoji="1" lang="zh-CN" altLang="en-US" smtClean="0"/>
              <a:pPr/>
              <a:t>49</a:t>
            </a:fld>
            <a:endParaRPr kumimoji="1" lang="zh-CN" altLang="en-US"/>
          </a:p>
        </p:txBody>
      </p:sp>
      <p:pic>
        <p:nvPicPr>
          <p:cNvPr id="3" name="图片 2">
            <a:extLst>
              <a:ext uri="{FF2B5EF4-FFF2-40B4-BE49-F238E27FC236}">
                <a16:creationId xmlns:a16="http://schemas.microsoft.com/office/drawing/2014/main" id="{8520F6D0-3D0A-D75B-F9C8-113FD00543F5}"/>
              </a:ext>
            </a:extLst>
          </p:cNvPr>
          <p:cNvPicPr>
            <a:picLocks noChangeAspect="1"/>
          </p:cNvPicPr>
          <p:nvPr/>
        </p:nvPicPr>
        <p:blipFill>
          <a:blip r:embed="rId2"/>
          <a:stretch>
            <a:fillRect/>
          </a:stretch>
        </p:blipFill>
        <p:spPr>
          <a:xfrm>
            <a:off x="1576018" y="2027583"/>
            <a:ext cx="9039964" cy="2434912"/>
          </a:xfrm>
          <a:prstGeom prst="rect">
            <a:avLst/>
          </a:prstGeom>
        </p:spPr>
      </p:pic>
      <p:sp>
        <p:nvSpPr>
          <p:cNvPr id="4" name="矩形 3">
            <a:extLst>
              <a:ext uri="{FF2B5EF4-FFF2-40B4-BE49-F238E27FC236}">
                <a16:creationId xmlns:a16="http://schemas.microsoft.com/office/drawing/2014/main" id="{2881CE57-C88C-4479-C642-FBEE69093EB8}"/>
              </a:ext>
            </a:extLst>
          </p:cNvPr>
          <p:cNvSpPr/>
          <p:nvPr/>
        </p:nvSpPr>
        <p:spPr>
          <a:xfrm>
            <a:off x="4382798" y="3564255"/>
            <a:ext cx="6023472" cy="21261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14823FA5-B9F9-AB93-C86F-5E4A6D4A7993}"/>
              </a:ext>
            </a:extLst>
          </p:cNvPr>
          <p:cNvSpPr/>
          <p:nvPr/>
        </p:nvSpPr>
        <p:spPr>
          <a:xfrm>
            <a:off x="1702546" y="3800758"/>
            <a:ext cx="8703724" cy="2941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31033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89737B-B646-8EBE-A5C2-3E7083C2D1FE}"/>
              </a:ext>
            </a:extLst>
          </p:cNvPr>
          <p:cNvSpPr>
            <a:spLocks noGrp="1"/>
          </p:cNvSpPr>
          <p:nvPr>
            <p:ph type="title"/>
          </p:nvPr>
        </p:nvSpPr>
        <p:spPr/>
        <p:txBody>
          <a:bodyPr/>
          <a:lstStyle/>
          <a:p>
            <a:r>
              <a:rPr kumimoji="1" lang="zh-CN" altLang="en-US" dirty="0"/>
              <a:t>案例引入</a:t>
            </a:r>
            <a:r>
              <a:rPr kumimoji="1" lang="en-US" altLang="zh-CN" dirty="0"/>
              <a:t>1</a:t>
            </a:r>
            <a:r>
              <a:rPr kumimoji="1" lang="zh-CN" altLang="en-US" dirty="0"/>
              <a:t>：雪球产品</a:t>
            </a:r>
          </a:p>
        </p:txBody>
      </p:sp>
      <p:sp>
        <p:nvSpPr>
          <p:cNvPr id="3" name="灯片编号占位符 2">
            <a:extLst>
              <a:ext uri="{FF2B5EF4-FFF2-40B4-BE49-F238E27FC236}">
                <a16:creationId xmlns:a16="http://schemas.microsoft.com/office/drawing/2014/main" id="{1C792E39-8172-4032-6040-1E6919070996}"/>
              </a:ext>
            </a:extLst>
          </p:cNvPr>
          <p:cNvSpPr>
            <a:spLocks noGrp="1"/>
          </p:cNvSpPr>
          <p:nvPr>
            <p:ph type="sldNum" sz="quarter" idx="10"/>
          </p:nvPr>
        </p:nvSpPr>
        <p:spPr/>
        <p:txBody>
          <a:bodyPr/>
          <a:lstStyle/>
          <a:p>
            <a:fld id="{F56ABC50-C693-6145-8FE9-48A83A944B62}" type="slidenum">
              <a:rPr kumimoji="1" lang="zh-CN" altLang="en-US" smtClean="0"/>
              <a:pPr/>
              <a:t>5</a:t>
            </a:fld>
            <a:endParaRPr kumimoji="1" lang="zh-CN" altLang="en-US"/>
          </a:p>
        </p:txBody>
      </p:sp>
      <p:sp>
        <p:nvSpPr>
          <p:cNvPr id="5" name="文本框 4">
            <a:extLst>
              <a:ext uri="{FF2B5EF4-FFF2-40B4-BE49-F238E27FC236}">
                <a16:creationId xmlns:a16="http://schemas.microsoft.com/office/drawing/2014/main" id="{F31F14DB-AA98-A3E2-F13B-AB6BBF87929F}"/>
              </a:ext>
            </a:extLst>
          </p:cNvPr>
          <p:cNvSpPr txBox="1"/>
          <p:nvPr/>
        </p:nvSpPr>
        <p:spPr>
          <a:xfrm>
            <a:off x="737286" y="1186250"/>
            <a:ext cx="10374059" cy="4991751"/>
          </a:xfrm>
          <a:prstGeom prst="rect">
            <a:avLst/>
          </a:prstGeom>
          <a:noFill/>
        </p:spPr>
        <p:txBody>
          <a:bodyPr wrap="square">
            <a:spAutoFit/>
          </a:bodyPr>
          <a:lstStyle>
            <a:defPPr>
              <a:defRPr lang="zh-CN"/>
            </a:defPPr>
            <a:lvl1pPr>
              <a:lnSpc>
                <a:spcPct val="150000"/>
              </a:lnSpc>
              <a:defRPr sz="2000">
                <a:latin typeface="SimSun" panose="02010600030101010101" pitchFamily="2" charset="-122"/>
                <a:ea typeface="SimSun" panose="02010600030101010101" pitchFamily="2" charset="-122"/>
                <a:cs typeface="Times New Roman" panose="02020603050405020304" pitchFamily="18" charset="0"/>
              </a:defRPr>
            </a:lvl1pPr>
          </a:lstStyle>
          <a:p>
            <a:r>
              <a:rPr lang="zh-CN" altLang="en-US" dirty="0"/>
              <a:t>雪球型产品其本质上表现为带障碍条款的奇异期权，设置有敲入、敲出价格。投资者购买雪球结构本质类似卖出奇异看跌期权、并获取期权费，标的可挂钩指数、个股、商品等，是一种高风险的投资产品。</a:t>
            </a:r>
            <a:r>
              <a:rPr lang="zh-CN" altLang="en-US" b="1" dirty="0"/>
              <a:t>雪球产品挂钩标的价格在上下两个区间（敲出与敲入价格）内震荡，如果向上穿过障碍区间就敲出终止，投资者获得约定的票息；如果向下穿出障碍区间，投资者则可能会亏损本金；如果产品存续期内标的价格未发生穿出情形，则在产品到期时获得约定票息。</a:t>
            </a:r>
          </a:p>
          <a:p>
            <a:r>
              <a:rPr lang="zh-CN" altLang="en-US" dirty="0"/>
              <a:t>目前，市场上的雪球产品大多挂钩中证</a:t>
            </a:r>
            <a:r>
              <a:rPr lang="en-US" altLang="zh-CN" dirty="0"/>
              <a:t>500</a:t>
            </a:r>
            <a:r>
              <a:rPr lang="zh-CN" altLang="en-US" dirty="0"/>
              <a:t>和中证</a:t>
            </a:r>
            <a:r>
              <a:rPr lang="en-US" altLang="zh-CN" dirty="0"/>
              <a:t>1000</a:t>
            </a:r>
            <a:r>
              <a:rPr lang="zh-CN" altLang="en-US" dirty="0"/>
              <a:t>指数，合约存续期以</a:t>
            </a:r>
            <a:r>
              <a:rPr lang="en-US" altLang="zh-CN" dirty="0"/>
              <a:t>1</a:t>
            </a:r>
            <a:r>
              <a:rPr lang="zh-CN" altLang="en-US" dirty="0"/>
              <a:t>年期、</a:t>
            </a:r>
            <a:r>
              <a:rPr lang="en-US" altLang="zh-CN" dirty="0"/>
              <a:t>2</a:t>
            </a:r>
            <a:r>
              <a:rPr lang="zh-CN" altLang="en-US" dirty="0"/>
              <a:t>年期为主，票息通常在</a:t>
            </a:r>
            <a:r>
              <a:rPr lang="en-US" altLang="zh-CN" dirty="0"/>
              <a:t>10%</a:t>
            </a:r>
            <a:r>
              <a:rPr lang="zh-CN" altLang="en-US" dirty="0"/>
              <a:t>以上，敲入线多数为</a:t>
            </a:r>
            <a:r>
              <a:rPr lang="en-US" altLang="zh-CN" dirty="0"/>
              <a:t>70%~80%</a:t>
            </a:r>
            <a:r>
              <a:rPr lang="zh-CN" altLang="en-US" dirty="0"/>
              <a:t>。</a:t>
            </a:r>
          </a:p>
        </p:txBody>
      </p:sp>
    </p:spTree>
    <p:extLst>
      <p:ext uri="{BB962C8B-B14F-4D97-AF65-F5344CB8AC3E}">
        <p14:creationId xmlns:p14="http://schemas.microsoft.com/office/powerpoint/2010/main" val="228380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50</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资产负债表重点科目分析</a:t>
            </a:r>
          </a:p>
        </p:txBody>
      </p:sp>
    </p:spTree>
    <p:extLst>
      <p:ext uri="{BB962C8B-B14F-4D97-AF65-F5344CB8AC3E}">
        <p14:creationId xmlns:p14="http://schemas.microsoft.com/office/powerpoint/2010/main" val="27287815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AB15E3-C010-2802-537B-1D8998646C2E}"/>
              </a:ext>
            </a:extLst>
          </p:cNvPr>
          <p:cNvSpPr>
            <a:spLocks noGrp="1"/>
          </p:cNvSpPr>
          <p:nvPr>
            <p:ph type="sldNum" sz="quarter" idx="10"/>
          </p:nvPr>
        </p:nvSpPr>
        <p:spPr/>
        <p:txBody>
          <a:bodyPr/>
          <a:lstStyle/>
          <a:p>
            <a:fld id="{F56ABC50-C693-6145-8FE9-48A83A944B62}" type="slidenum">
              <a:rPr kumimoji="1" lang="zh-CN" altLang="en-US" smtClean="0"/>
              <a:pPr/>
              <a:t>51</a:t>
            </a:fld>
            <a:endParaRPr kumimoji="1" lang="zh-CN" altLang="en-US"/>
          </a:p>
        </p:txBody>
      </p:sp>
      <p:grpSp>
        <p:nvGrpSpPr>
          <p:cNvPr id="11" name="组合 10">
            <a:extLst>
              <a:ext uri="{FF2B5EF4-FFF2-40B4-BE49-F238E27FC236}">
                <a16:creationId xmlns:a16="http://schemas.microsoft.com/office/drawing/2014/main" id="{3EF1CB78-A742-C17C-5EB6-8AC50C7AEA24}"/>
              </a:ext>
            </a:extLst>
          </p:cNvPr>
          <p:cNvGrpSpPr/>
          <p:nvPr/>
        </p:nvGrpSpPr>
        <p:grpSpPr>
          <a:xfrm>
            <a:off x="2882064" y="1223872"/>
            <a:ext cx="5950650" cy="4708427"/>
            <a:chOff x="3304000" y="281253"/>
            <a:chExt cx="5544669" cy="4347897"/>
          </a:xfrm>
        </p:grpSpPr>
        <p:pic>
          <p:nvPicPr>
            <p:cNvPr id="4" name="图片 3">
              <a:extLst>
                <a:ext uri="{FF2B5EF4-FFF2-40B4-BE49-F238E27FC236}">
                  <a16:creationId xmlns:a16="http://schemas.microsoft.com/office/drawing/2014/main" id="{3AB151D0-9BDB-40E2-C7B5-28F5119085DD}"/>
                </a:ext>
              </a:extLst>
            </p:cNvPr>
            <p:cNvPicPr>
              <a:picLocks noChangeAspect="1"/>
            </p:cNvPicPr>
            <p:nvPr/>
          </p:nvPicPr>
          <p:blipFill rotWithShape="1">
            <a:blip r:embed="rId2"/>
            <a:srcRect t="5401" b="31200"/>
            <a:stretch/>
          </p:blipFill>
          <p:spPr>
            <a:xfrm>
              <a:off x="3395880" y="281253"/>
              <a:ext cx="5360909" cy="4347897"/>
            </a:xfrm>
            <a:prstGeom prst="rect">
              <a:avLst/>
            </a:prstGeom>
          </p:spPr>
        </p:pic>
        <p:sp>
          <p:nvSpPr>
            <p:cNvPr id="6" name="矩形 5">
              <a:extLst>
                <a:ext uri="{FF2B5EF4-FFF2-40B4-BE49-F238E27FC236}">
                  <a16:creationId xmlns:a16="http://schemas.microsoft.com/office/drawing/2014/main" id="{44208410-2B8E-C58D-8440-366BEF2E2220}"/>
                </a:ext>
              </a:extLst>
            </p:cNvPr>
            <p:cNvSpPr/>
            <p:nvPr/>
          </p:nvSpPr>
          <p:spPr>
            <a:xfrm>
              <a:off x="3304000" y="1755291"/>
              <a:ext cx="5544669" cy="29573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E55178B-EA21-38B8-80C9-BA0E5E970C3C}"/>
                </a:ext>
              </a:extLst>
            </p:cNvPr>
            <p:cNvSpPr/>
            <p:nvPr/>
          </p:nvSpPr>
          <p:spPr>
            <a:xfrm>
              <a:off x="3304000" y="3229328"/>
              <a:ext cx="5544669" cy="295731"/>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91FF179-6DCD-8F96-8069-E658E006BCD4}"/>
                </a:ext>
              </a:extLst>
            </p:cNvPr>
            <p:cNvSpPr/>
            <p:nvPr/>
          </p:nvSpPr>
          <p:spPr>
            <a:xfrm>
              <a:off x="3304000" y="3807368"/>
              <a:ext cx="5544669" cy="2957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BA022DA5-9336-AF26-1115-C1DC4F3F59F8}"/>
              </a:ext>
            </a:extLst>
          </p:cNvPr>
          <p:cNvSpPr/>
          <p:nvPr/>
        </p:nvSpPr>
        <p:spPr>
          <a:xfrm>
            <a:off x="2889613" y="3873126"/>
            <a:ext cx="5950650" cy="3202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40362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6683AFA-8B47-3348-4877-B18CA195B88C}"/>
              </a:ext>
            </a:extLst>
          </p:cNvPr>
          <p:cNvPicPr>
            <a:picLocks noChangeAspect="1"/>
          </p:cNvPicPr>
          <p:nvPr/>
        </p:nvPicPr>
        <p:blipFill>
          <a:blip r:embed="rId2"/>
          <a:stretch>
            <a:fillRect/>
          </a:stretch>
        </p:blipFill>
        <p:spPr>
          <a:xfrm>
            <a:off x="1387395" y="2126642"/>
            <a:ext cx="9417209" cy="3299460"/>
          </a:xfrm>
          <a:prstGeom prst="rect">
            <a:avLst/>
          </a:prstGeom>
        </p:spPr>
      </p:pic>
      <p:sp>
        <p:nvSpPr>
          <p:cNvPr id="2" name="灯片编号占位符 1">
            <a:extLst>
              <a:ext uri="{FF2B5EF4-FFF2-40B4-BE49-F238E27FC236}">
                <a16:creationId xmlns:a16="http://schemas.microsoft.com/office/drawing/2014/main" id="{7B040FD9-E69A-41C2-BF73-E769CBFB1221}"/>
              </a:ext>
            </a:extLst>
          </p:cNvPr>
          <p:cNvSpPr>
            <a:spLocks noGrp="1"/>
          </p:cNvSpPr>
          <p:nvPr>
            <p:ph type="sldNum" sz="quarter" idx="10"/>
          </p:nvPr>
        </p:nvSpPr>
        <p:spPr/>
        <p:txBody>
          <a:bodyPr/>
          <a:lstStyle/>
          <a:p>
            <a:fld id="{F56ABC50-C693-6145-8FE9-48A83A944B62}" type="slidenum">
              <a:rPr kumimoji="1" lang="zh-CN" altLang="en-US" smtClean="0"/>
              <a:pPr/>
              <a:t>52</a:t>
            </a:fld>
            <a:endParaRPr kumimoji="1" lang="zh-CN" altLang="en-US"/>
          </a:p>
        </p:txBody>
      </p:sp>
      <p:sp>
        <p:nvSpPr>
          <p:cNvPr id="3" name="矩形 2">
            <a:extLst>
              <a:ext uri="{FF2B5EF4-FFF2-40B4-BE49-F238E27FC236}">
                <a16:creationId xmlns:a16="http://schemas.microsoft.com/office/drawing/2014/main" id="{421F43DE-9757-69F3-362F-17AC8437CDFD}"/>
              </a:ext>
            </a:extLst>
          </p:cNvPr>
          <p:cNvSpPr/>
          <p:nvPr/>
        </p:nvSpPr>
        <p:spPr>
          <a:xfrm>
            <a:off x="1798698" y="4038522"/>
            <a:ext cx="8279579" cy="4440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88DDD422-8EF5-4706-FB1F-484AF1C182D7}"/>
              </a:ext>
            </a:extLst>
          </p:cNvPr>
          <p:cNvSpPr/>
          <p:nvPr/>
        </p:nvSpPr>
        <p:spPr>
          <a:xfrm>
            <a:off x="1798698" y="2272668"/>
            <a:ext cx="8279579" cy="5468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9908840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66BA315-DEEA-8517-540E-4E325BB78B9D}"/>
              </a:ext>
            </a:extLst>
          </p:cNvPr>
          <p:cNvPicPr>
            <a:picLocks noChangeAspect="1"/>
          </p:cNvPicPr>
          <p:nvPr/>
        </p:nvPicPr>
        <p:blipFill>
          <a:blip r:embed="rId2"/>
          <a:stretch>
            <a:fillRect/>
          </a:stretch>
        </p:blipFill>
        <p:spPr>
          <a:xfrm>
            <a:off x="1917290" y="1274847"/>
            <a:ext cx="8082116" cy="3624963"/>
          </a:xfrm>
          <a:prstGeom prst="rect">
            <a:avLst/>
          </a:prstGeom>
        </p:spPr>
      </p:pic>
      <p:sp>
        <p:nvSpPr>
          <p:cNvPr id="2" name="灯片编号占位符 1">
            <a:extLst>
              <a:ext uri="{FF2B5EF4-FFF2-40B4-BE49-F238E27FC236}">
                <a16:creationId xmlns:a16="http://schemas.microsoft.com/office/drawing/2014/main" id="{4F49CE0C-B211-0D94-A7FC-D7694DF60452}"/>
              </a:ext>
            </a:extLst>
          </p:cNvPr>
          <p:cNvSpPr>
            <a:spLocks noGrp="1"/>
          </p:cNvSpPr>
          <p:nvPr>
            <p:ph type="sldNum" sz="quarter" idx="10"/>
          </p:nvPr>
        </p:nvSpPr>
        <p:spPr/>
        <p:txBody>
          <a:bodyPr/>
          <a:lstStyle/>
          <a:p>
            <a:fld id="{F56ABC50-C693-6145-8FE9-48A83A944B62}" type="slidenum">
              <a:rPr kumimoji="1" lang="zh-CN" altLang="en-US" smtClean="0"/>
              <a:pPr/>
              <a:t>53</a:t>
            </a:fld>
            <a:endParaRPr kumimoji="1" lang="zh-CN" altLang="en-US"/>
          </a:p>
        </p:txBody>
      </p:sp>
      <p:sp>
        <p:nvSpPr>
          <p:cNvPr id="3" name="矩形 2">
            <a:extLst>
              <a:ext uri="{FF2B5EF4-FFF2-40B4-BE49-F238E27FC236}">
                <a16:creationId xmlns:a16="http://schemas.microsoft.com/office/drawing/2014/main" id="{8C0B603B-2B2A-4DF2-A2E7-54DBBB133853}"/>
              </a:ext>
            </a:extLst>
          </p:cNvPr>
          <p:cNvSpPr/>
          <p:nvPr/>
        </p:nvSpPr>
        <p:spPr>
          <a:xfrm>
            <a:off x="2294050" y="3000655"/>
            <a:ext cx="7048733" cy="8060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C8CDB84-E9CB-8AD4-7E6D-BAF2E06951CD}"/>
              </a:ext>
            </a:extLst>
          </p:cNvPr>
          <p:cNvSpPr/>
          <p:nvPr/>
        </p:nvSpPr>
        <p:spPr>
          <a:xfrm>
            <a:off x="2294050" y="4346668"/>
            <a:ext cx="7048733" cy="394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47986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D57F83F-82CE-FA58-0111-FE9D9AC833EA}"/>
              </a:ext>
            </a:extLst>
          </p:cNvPr>
          <p:cNvPicPr>
            <a:picLocks noChangeAspect="1"/>
          </p:cNvPicPr>
          <p:nvPr/>
        </p:nvPicPr>
        <p:blipFill>
          <a:blip r:embed="rId2"/>
          <a:stretch>
            <a:fillRect/>
          </a:stretch>
        </p:blipFill>
        <p:spPr>
          <a:xfrm>
            <a:off x="1887375" y="1337519"/>
            <a:ext cx="8417250" cy="4182962"/>
          </a:xfrm>
          <a:prstGeom prst="rect">
            <a:avLst/>
          </a:prstGeom>
        </p:spPr>
      </p:pic>
      <p:sp>
        <p:nvSpPr>
          <p:cNvPr id="2" name="灯片编号占位符 1">
            <a:extLst>
              <a:ext uri="{FF2B5EF4-FFF2-40B4-BE49-F238E27FC236}">
                <a16:creationId xmlns:a16="http://schemas.microsoft.com/office/drawing/2014/main" id="{22A4BDC9-6F73-0411-8423-0144F00163FC}"/>
              </a:ext>
            </a:extLst>
          </p:cNvPr>
          <p:cNvSpPr>
            <a:spLocks noGrp="1"/>
          </p:cNvSpPr>
          <p:nvPr>
            <p:ph type="sldNum" sz="quarter" idx="10"/>
          </p:nvPr>
        </p:nvSpPr>
        <p:spPr/>
        <p:txBody>
          <a:bodyPr/>
          <a:lstStyle/>
          <a:p>
            <a:fld id="{F56ABC50-C693-6145-8FE9-48A83A944B62}" type="slidenum">
              <a:rPr kumimoji="1" lang="zh-CN" altLang="en-US" smtClean="0"/>
              <a:pPr/>
              <a:t>54</a:t>
            </a:fld>
            <a:endParaRPr kumimoji="1" lang="zh-CN" altLang="en-US"/>
          </a:p>
        </p:txBody>
      </p:sp>
      <p:sp>
        <p:nvSpPr>
          <p:cNvPr id="3" name="矩形 2">
            <a:extLst>
              <a:ext uri="{FF2B5EF4-FFF2-40B4-BE49-F238E27FC236}">
                <a16:creationId xmlns:a16="http://schemas.microsoft.com/office/drawing/2014/main" id="{6F17726D-2093-4CCB-856D-4C57720FAC23}"/>
              </a:ext>
            </a:extLst>
          </p:cNvPr>
          <p:cNvSpPr/>
          <p:nvPr/>
        </p:nvSpPr>
        <p:spPr>
          <a:xfrm>
            <a:off x="2087217" y="2604052"/>
            <a:ext cx="1242392" cy="187535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E7E8EE5-2FEF-6060-8A59-1533D1BDE604}"/>
              </a:ext>
            </a:extLst>
          </p:cNvPr>
          <p:cNvSpPr/>
          <p:nvPr/>
        </p:nvSpPr>
        <p:spPr>
          <a:xfrm>
            <a:off x="3118998" y="5234988"/>
            <a:ext cx="6124394" cy="26547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198B85B-94AE-A26C-AB95-8AE9568F58D8}"/>
              </a:ext>
            </a:extLst>
          </p:cNvPr>
          <p:cNvSpPr/>
          <p:nvPr/>
        </p:nvSpPr>
        <p:spPr>
          <a:xfrm>
            <a:off x="8507897" y="2883238"/>
            <a:ext cx="1391478" cy="8060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56331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2A4BDC9-6F73-0411-8423-0144F00163FC}"/>
              </a:ext>
            </a:extLst>
          </p:cNvPr>
          <p:cNvSpPr>
            <a:spLocks noGrp="1"/>
          </p:cNvSpPr>
          <p:nvPr>
            <p:ph type="sldNum" sz="quarter" idx="10"/>
          </p:nvPr>
        </p:nvSpPr>
        <p:spPr/>
        <p:txBody>
          <a:bodyPr/>
          <a:lstStyle/>
          <a:p>
            <a:fld id="{F56ABC50-C693-6145-8FE9-48A83A944B62}" type="slidenum">
              <a:rPr kumimoji="1" lang="zh-CN" altLang="en-US" smtClean="0"/>
              <a:pPr/>
              <a:t>55</a:t>
            </a:fld>
            <a:endParaRPr kumimoji="1" lang="zh-CN" altLang="en-US"/>
          </a:p>
        </p:txBody>
      </p:sp>
      <p:grpSp>
        <p:nvGrpSpPr>
          <p:cNvPr id="5" name="组合 4">
            <a:extLst>
              <a:ext uri="{FF2B5EF4-FFF2-40B4-BE49-F238E27FC236}">
                <a16:creationId xmlns:a16="http://schemas.microsoft.com/office/drawing/2014/main" id="{A46975B4-A760-56C2-DB49-94AB5833EF0A}"/>
              </a:ext>
            </a:extLst>
          </p:cNvPr>
          <p:cNvGrpSpPr/>
          <p:nvPr/>
        </p:nvGrpSpPr>
        <p:grpSpPr>
          <a:xfrm>
            <a:off x="2209800" y="1520190"/>
            <a:ext cx="7772400" cy="3817620"/>
            <a:chOff x="2209800" y="288099"/>
            <a:chExt cx="7772400" cy="3817620"/>
          </a:xfrm>
        </p:grpSpPr>
        <p:pic>
          <p:nvPicPr>
            <p:cNvPr id="3" name="图片 2">
              <a:extLst>
                <a:ext uri="{FF2B5EF4-FFF2-40B4-BE49-F238E27FC236}">
                  <a16:creationId xmlns:a16="http://schemas.microsoft.com/office/drawing/2014/main" id="{A1116545-C3CD-2214-6BFA-6D650CE43EB3}"/>
                </a:ext>
              </a:extLst>
            </p:cNvPr>
            <p:cNvPicPr>
              <a:picLocks noChangeAspect="1"/>
            </p:cNvPicPr>
            <p:nvPr/>
          </p:nvPicPr>
          <p:blipFill rotWithShape="1">
            <a:blip r:embed="rId2"/>
            <a:srcRect b="51456"/>
            <a:stretch/>
          </p:blipFill>
          <p:spPr>
            <a:xfrm>
              <a:off x="2209800" y="288099"/>
              <a:ext cx="7772400" cy="3049461"/>
            </a:xfrm>
            <a:prstGeom prst="rect">
              <a:avLst/>
            </a:prstGeom>
          </p:spPr>
        </p:pic>
        <p:pic>
          <p:nvPicPr>
            <p:cNvPr id="4" name="图片 3">
              <a:extLst>
                <a:ext uri="{FF2B5EF4-FFF2-40B4-BE49-F238E27FC236}">
                  <a16:creationId xmlns:a16="http://schemas.microsoft.com/office/drawing/2014/main" id="{BBEF7EA3-8126-59FC-EF64-315C12E10280}"/>
                </a:ext>
              </a:extLst>
            </p:cNvPr>
            <p:cNvPicPr>
              <a:picLocks noChangeAspect="1"/>
            </p:cNvPicPr>
            <p:nvPr/>
          </p:nvPicPr>
          <p:blipFill rotWithShape="1">
            <a:blip r:embed="rId2"/>
            <a:srcRect t="87590"/>
            <a:stretch/>
          </p:blipFill>
          <p:spPr>
            <a:xfrm>
              <a:off x="2209800" y="3326130"/>
              <a:ext cx="7772400" cy="779589"/>
            </a:xfrm>
            <a:prstGeom prst="rect">
              <a:avLst/>
            </a:prstGeom>
          </p:spPr>
        </p:pic>
      </p:grpSp>
    </p:spTree>
    <p:extLst>
      <p:ext uri="{BB962C8B-B14F-4D97-AF65-F5344CB8AC3E}">
        <p14:creationId xmlns:p14="http://schemas.microsoft.com/office/powerpoint/2010/main" val="22549445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D52EC43-7A81-1E8E-BCDA-05F981BDBDC7}"/>
              </a:ext>
            </a:extLst>
          </p:cNvPr>
          <p:cNvPicPr>
            <a:picLocks noChangeAspect="1"/>
          </p:cNvPicPr>
          <p:nvPr/>
        </p:nvPicPr>
        <p:blipFill>
          <a:blip r:embed="rId2"/>
          <a:stretch>
            <a:fillRect/>
          </a:stretch>
        </p:blipFill>
        <p:spPr>
          <a:xfrm>
            <a:off x="2209799" y="751397"/>
            <a:ext cx="7228951" cy="5355206"/>
          </a:xfrm>
          <a:prstGeom prst="rect">
            <a:avLst/>
          </a:prstGeom>
        </p:spPr>
      </p:pic>
      <p:sp>
        <p:nvSpPr>
          <p:cNvPr id="2" name="灯片编号占位符 1">
            <a:extLst>
              <a:ext uri="{FF2B5EF4-FFF2-40B4-BE49-F238E27FC236}">
                <a16:creationId xmlns:a16="http://schemas.microsoft.com/office/drawing/2014/main" id="{815920F4-16DA-0BED-5DAA-1F643331719F}"/>
              </a:ext>
            </a:extLst>
          </p:cNvPr>
          <p:cNvSpPr>
            <a:spLocks noGrp="1"/>
          </p:cNvSpPr>
          <p:nvPr>
            <p:ph type="sldNum" sz="quarter" idx="10"/>
          </p:nvPr>
        </p:nvSpPr>
        <p:spPr/>
        <p:txBody>
          <a:bodyPr/>
          <a:lstStyle/>
          <a:p>
            <a:fld id="{F56ABC50-C693-6145-8FE9-48A83A944B62}" type="slidenum">
              <a:rPr kumimoji="1" lang="zh-CN" altLang="en-US" smtClean="0"/>
              <a:pPr/>
              <a:t>56</a:t>
            </a:fld>
            <a:endParaRPr kumimoji="1" lang="zh-CN" altLang="en-US"/>
          </a:p>
        </p:txBody>
      </p:sp>
      <p:sp>
        <p:nvSpPr>
          <p:cNvPr id="3" name="矩形 2">
            <a:extLst>
              <a:ext uri="{FF2B5EF4-FFF2-40B4-BE49-F238E27FC236}">
                <a16:creationId xmlns:a16="http://schemas.microsoft.com/office/drawing/2014/main" id="{5EA73C3C-1207-4DE2-BF2C-DF5DF3AD7AC5}"/>
              </a:ext>
            </a:extLst>
          </p:cNvPr>
          <p:cNvSpPr/>
          <p:nvPr/>
        </p:nvSpPr>
        <p:spPr>
          <a:xfrm>
            <a:off x="2209799" y="1797368"/>
            <a:ext cx="7228951" cy="4886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911045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AC05732-A5F2-FAD2-8A19-BF35F509A138}"/>
              </a:ext>
            </a:extLst>
          </p:cNvPr>
          <p:cNvSpPr>
            <a:spLocks noGrp="1"/>
          </p:cNvSpPr>
          <p:nvPr>
            <p:ph type="sldNum" sz="quarter" idx="10"/>
          </p:nvPr>
        </p:nvSpPr>
        <p:spPr/>
        <p:txBody>
          <a:bodyPr/>
          <a:lstStyle/>
          <a:p>
            <a:fld id="{F56ABC50-C693-6145-8FE9-48A83A944B62}" type="slidenum">
              <a:rPr kumimoji="1" lang="zh-CN" altLang="en-US" smtClean="0"/>
              <a:pPr/>
              <a:t>57</a:t>
            </a:fld>
            <a:endParaRPr kumimoji="1" lang="zh-CN" altLang="en-US"/>
          </a:p>
        </p:txBody>
      </p:sp>
      <p:pic>
        <p:nvPicPr>
          <p:cNvPr id="3" name="图片 2">
            <a:extLst>
              <a:ext uri="{FF2B5EF4-FFF2-40B4-BE49-F238E27FC236}">
                <a16:creationId xmlns:a16="http://schemas.microsoft.com/office/drawing/2014/main" id="{AFE20DD8-0B1B-5E2D-AF11-F1BD7AA9B1A8}"/>
              </a:ext>
            </a:extLst>
          </p:cNvPr>
          <p:cNvPicPr>
            <a:picLocks noChangeAspect="1"/>
          </p:cNvPicPr>
          <p:nvPr/>
        </p:nvPicPr>
        <p:blipFill>
          <a:blip r:embed="rId2"/>
          <a:stretch>
            <a:fillRect/>
          </a:stretch>
        </p:blipFill>
        <p:spPr>
          <a:xfrm>
            <a:off x="2209800" y="1301127"/>
            <a:ext cx="7772400" cy="4255746"/>
          </a:xfrm>
          <a:prstGeom prst="rect">
            <a:avLst/>
          </a:prstGeom>
        </p:spPr>
      </p:pic>
      <p:sp>
        <p:nvSpPr>
          <p:cNvPr id="4" name="矩形 3">
            <a:extLst>
              <a:ext uri="{FF2B5EF4-FFF2-40B4-BE49-F238E27FC236}">
                <a16:creationId xmlns:a16="http://schemas.microsoft.com/office/drawing/2014/main" id="{76F3FD23-849B-79BA-D62A-8F3DBD6F7033}"/>
              </a:ext>
            </a:extLst>
          </p:cNvPr>
          <p:cNvSpPr/>
          <p:nvPr/>
        </p:nvSpPr>
        <p:spPr>
          <a:xfrm>
            <a:off x="2368825" y="2642194"/>
            <a:ext cx="7331766" cy="4886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E4D7CE60-D138-174F-775C-37834F718E47}"/>
              </a:ext>
            </a:extLst>
          </p:cNvPr>
          <p:cNvSpPr/>
          <p:nvPr/>
        </p:nvSpPr>
        <p:spPr>
          <a:xfrm>
            <a:off x="2368825" y="3399183"/>
            <a:ext cx="7331766" cy="3279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566621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0E848D2-B704-95A7-3B83-C40571DA585F}"/>
              </a:ext>
            </a:extLst>
          </p:cNvPr>
          <p:cNvPicPr>
            <a:picLocks noChangeAspect="1"/>
          </p:cNvPicPr>
          <p:nvPr/>
        </p:nvPicPr>
        <p:blipFill>
          <a:blip r:embed="rId3"/>
          <a:stretch>
            <a:fillRect/>
          </a:stretch>
        </p:blipFill>
        <p:spPr>
          <a:xfrm>
            <a:off x="2764476" y="460101"/>
            <a:ext cx="6102257" cy="6130817"/>
          </a:xfrm>
          <a:prstGeom prst="rect">
            <a:avLst/>
          </a:prstGeom>
        </p:spPr>
      </p:pic>
      <p:sp>
        <p:nvSpPr>
          <p:cNvPr id="2" name="灯片编号占位符 1">
            <a:extLst>
              <a:ext uri="{FF2B5EF4-FFF2-40B4-BE49-F238E27FC236}">
                <a16:creationId xmlns:a16="http://schemas.microsoft.com/office/drawing/2014/main" id="{3B90938E-7786-FD2F-EE1A-39948925E00B}"/>
              </a:ext>
            </a:extLst>
          </p:cNvPr>
          <p:cNvSpPr>
            <a:spLocks noGrp="1"/>
          </p:cNvSpPr>
          <p:nvPr>
            <p:ph type="sldNum" sz="quarter" idx="10"/>
          </p:nvPr>
        </p:nvSpPr>
        <p:spPr/>
        <p:txBody>
          <a:bodyPr/>
          <a:lstStyle/>
          <a:p>
            <a:fld id="{F56ABC50-C693-6145-8FE9-48A83A944B62}" type="slidenum">
              <a:rPr kumimoji="1" lang="zh-CN" altLang="en-US" smtClean="0"/>
              <a:pPr/>
              <a:t>58</a:t>
            </a:fld>
            <a:endParaRPr kumimoji="1" lang="zh-CN" altLang="en-US"/>
          </a:p>
        </p:txBody>
      </p:sp>
      <p:sp>
        <p:nvSpPr>
          <p:cNvPr id="3" name="矩形 2">
            <a:extLst>
              <a:ext uri="{FF2B5EF4-FFF2-40B4-BE49-F238E27FC236}">
                <a16:creationId xmlns:a16="http://schemas.microsoft.com/office/drawing/2014/main" id="{0B498965-EA42-4912-86C7-C83E5E772211}"/>
              </a:ext>
            </a:extLst>
          </p:cNvPr>
          <p:cNvSpPr/>
          <p:nvPr/>
        </p:nvSpPr>
        <p:spPr>
          <a:xfrm>
            <a:off x="2939846" y="979858"/>
            <a:ext cx="997128" cy="2028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32110BE-4AF4-47CD-961A-D32D775F3E98}"/>
              </a:ext>
            </a:extLst>
          </p:cNvPr>
          <p:cNvSpPr/>
          <p:nvPr/>
        </p:nvSpPr>
        <p:spPr>
          <a:xfrm>
            <a:off x="2939846" y="3478045"/>
            <a:ext cx="997128" cy="2028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CDEE275-32BF-4919-AB2E-DA70CB61AE66}"/>
              </a:ext>
            </a:extLst>
          </p:cNvPr>
          <p:cNvSpPr/>
          <p:nvPr/>
        </p:nvSpPr>
        <p:spPr>
          <a:xfrm>
            <a:off x="2922215" y="4573306"/>
            <a:ext cx="1130709" cy="2028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B9BC38A-C243-4083-A055-2666929E616B}"/>
              </a:ext>
            </a:extLst>
          </p:cNvPr>
          <p:cNvSpPr/>
          <p:nvPr/>
        </p:nvSpPr>
        <p:spPr>
          <a:xfrm>
            <a:off x="2939846" y="5472436"/>
            <a:ext cx="997128" cy="2028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D014CD8D-5FA4-3EA2-5412-240B1305AD80}"/>
              </a:ext>
            </a:extLst>
          </p:cNvPr>
          <p:cNvSpPr/>
          <p:nvPr/>
        </p:nvSpPr>
        <p:spPr>
          <a:xfrm>
            <a:off x="3066812" y="1519945"/>
            <a:ext cx="3353865" cy="2028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7BBEEA54-F8D6-EE61-DBF4-1B0E965748D2}"/>
              </a:ext>
            </a:extLst>
          </p:cNvPr>
          <p:cNvSpPr/>
          <p:nvPr/>
        </p:nvSpPr>
        <p:spPr>
          <a:xfrm>
            <a:off x="3066811" y="3830367"/>
            <a:ext cx="3254475" cy="18776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a:t>
            </a:r>
            <a:endParaRPr lang="zh-CN" altLang="en-US" dirty="0"/>
          </a:p>
        </p:txBody>
      </p:sp>
      <p:sp>
        <p:nvSpPr>
          <p:cNvPr id="7" name="矩形 6">
            <a:extLst>
              <a:ext uri="{FF2B5EF4-FFF2-40B4-BE49-F238E27FC236}">
                <a16:creationId xmlns:a16="http://schemas.microsoft.com/office/drawing/2014/main" id="{BB4F5A6F-8958-B2E4-F798-4E22D34ECA45}"/>
              </a:ext>
            </a:extLst>
          </p:cNvPr>
          <p:cNvSpPr/>
          <p:nvPr/>
        </p:nvSpPr>
        <p:spPr>
          <a:xfrm>
            <a:off x="2922215" y="5120507"/>
            <a:ext cx="5789299" cy="3156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a:t>
            </a:r>
            <a:endParaRPr lang="zh-CN" altLang="en-US" dirty="0"/>
          </a:p>
        </p:txBody>
      </p:sp>
      <p:sp>
        <p:nvSpPr>
          <p:cNvPr id="9" name="矩形 8">
            <a:extLst>
              <a:ext uri="{FF2B5EF4-FFF2-40B4-BE49-F238E27FC236}">
                <a16:creationId xmlns:a16="http://schemas.microsoft.com/office/drawing/2014/main" id="{B1B791DD-8079-12B4-80D9-FC72A68521E6}"/>
              </a:ext>
            </a:extLst>
          </p:cNvPr>
          <p:cNvSpPr/>
          <p:nvPr/>
        </p:nvSpPr>
        <p:spPr>
          <a:xfrm>
            <a:off x="2939846" y="5976232"/>
            <a:ext cx="3232354" cy="2028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111721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B90938E-7786-FD2F-EE1A-39948925E00B}"/>
              </a:ext>
            </a:extLst>
          </p:cNvPr>
          <p:cNvSpPr>
            <a:spLocks noGrp="1"/>
          </p:cNvSpPr>
          <p:nvPr>
            <p:ph type="sldNum" sz="quarter" idx="10"/>
          </p:nvPr>
        </p:nvSpPr>
        <p:spPr/>
        <p:txBody>
          <a:bodyPr/>
          <a:lstStyle/>
          <a:p>
            <a:fld id="{F56ABC50-C693-6145-8FE9-48A83A944B62}" type="slidenum">
              <a:rPr kumimoji="1" lang="zh-CN" altLang="en-US" smtClean="0"/>
              <a:pPr/>
              <a:t>59</a:t>
            </a:fld>
            <a:endParaRPr kumimoji="1" lang="zh-CN" altLang="en-US"/>
          </a:p>
        </p:txBody>
      </p:sp>
      <p:sp>
        <p:nvSpPr>
          <p:cNvPr id="14" name="文本框 13">
            <a:extLst>
              <a:ext uri="{FF2B5EF4-FFF2-40B4-BE49-F238E27FC236}">
                <a16:creationId xmlns:a16="http://schemas.microsoft.com/office/drawing/2014/main" id="{969D1615-BC7E-416E-869C-3FA6D35F231A}"/>
              </a:ext>
            </a:extLst>
          </p:cNvPr>
          <p:cNvSpPr txBox="1"/>
          <p:nvPr/>
        </p:nvSpPr>
        <p:spPr>
          <a:xfrm>
            <a:off x="648182" y="1377387"/>
            <a:ext cx="10972800" cy="707886"/>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全资控股子公司并入合并报表列示；</a:t>
            </a:r>
            <a:endParaRPr lang="en-US" altLang="zh-CN" sz="2000">
              <a:latin typeface="宋体" panose="02010600030101010101" pitchFamily="2" charset="-122"/>
              <a:ea typeface="宋体" panose="02010600030101010101" pitchFamily="2" charset="-122"/>
            </a:endParaRPr>
          </a:p>
          <a:p>
            <a:r>
              <a:rPr lang="zh-CN" altLang="en-US" sz="2000">
                <a:latin typeface="宋体" panose="02010600030101010101" pitchFamily="2" charset="-122"/>
                <a:ea typeface="宋体" panose="02010600030101010101" pitchFamily="2" charset="-122"/>
              </a:rPr>
              <a:t>永安国富未并入合并报表，以长期股权投资列示。</a:t>
            </a:r>
          </a:p>
        </p:txBody>
      </p:sp>
      <p:pic>
        <p:nvPicPr>
          <p:cNvPr id="4" name="图片 3">
            <a:extLst>
              <a:ext uri="{FF2B5EF4-FFF2-40B4-BE49-F238E27FC236}">
                <a16:creationId xmlns:a16="http://schemas.microsoft.com/office/drawing/2014/main" id="{F67D5B0F-148E-C17C-0A32-23F733C49511}"/>
              </a:ext>
            </a:extLst>
          </p:cNvPr>
          <p:cNvPicPr>
            <a:picLocks noChangeAspect="1"/>
          </p:cNvPicPr>
          <p:nvPr/>
        </p:nvPicPr>
        <p:blipFill>
          <a:blip r:embed="rId2"/>
          <a:stretch>
            <a:fillRect/>
          </a:stretch>
        </p:blipFill>
        <p:spPr>
          <a:xfrm>
            <a:off x="808923" y="2340357"/>
            <a:ext cx="10645791" cy="2432371"/>
          </a:xfrm>
          <a:prstGeom prst="rect">
            <a:avLst/>
          </a:prstGeom>
        </p:spPr>
      </p:pic>
      <p:sp>
        <p:nvSpPr>
          <p:cNvPr id="5" name="矩形 4">
            <a:extLst>
              <a:ext uri="{FF2B5EF4-FFF2-40B4-BE49-F238E27FC236}">
                <a16:creationId xmlns:a16="http://schemas.microsoft.com/office/drawing/2014/main" id="{84090A85-9490-A08A-9A7E-B64A02B603E4}"/>
              </a:ext>
            </a:extLst>
          </p:cNvPr>
          <p:cNvSpPr/>
          <p:nvPr/>
        </p:nvSpPr>
        <p:spPr>
          <a:xfrm>
            <a:off x="8811491" y="3466487"/>
            <a:ext cx="1025236" cy="3673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74007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89737B-B646-8EBE-A5C2-3E7083C2D1FE}"/>
              </a:ext>
            </a:extLst>
          </p:cNvPr>
          <p:cNvSpPr>
            <a:spLocks noGrp="1"/>
          </p:cNvSpPr>
          <p:nvPr>
            <p:ph type="title"/>
          </p:nvPr>
        </p:nvSpPr>
        <p:spPr/>
        <p:txBody>
          <a:bodyPr/>
          <a:lstStyle/>
          <a:p>
            <a:r>
              <a:rPr kumimoji="1" lang="zh-CN" altLang="en-US" dirty="0"/>
              <a:t>案例引入</a:t>
            </a:r>
            <a:r>
              <a:rPr kumimoji="1" lang="en-US" altLang="zh-CN" dirty="0"/>
              <a:t>1</a:t>
            </a:r>
            <a:r>
              <a:rPr kumimoji="1" lang="zh-CN" altLang="en-US" dirty="0"/>
              <a:t>：雪球产品</a:t>
            </a:r>
          </a:p>
        </p:txBody>
      </p:sp>
      <p:sp>
        <p:nvSpPr>
          <p:cNvPr id="3" name="灯片编号占位符 2">
            <a:extLst>
              <a:ext uri="{FF2B5EF4-FFF2-40B4-BE49-F238E27FC236}">
                <a16:creationId xmlns:a16="http://schemas.microsoft.com/office/drawing/2014/main" id="{1C792E39-8172-4032-6040-1E6919070996}"/>
              </a:ext>
            </a:extLst>
          </p:cNvPr>
          <p:cNvSpPr>
            <a:spLocks noGrp="1"/>
          </p:cNvSpPr>
          <p:nvPr>
            <p:ph type="sldNum" sz="quarter" idx="10"/>
          </p:nvPr>
        </p:nvSpPr>
        <p:spPr/>
        <p:txBody>
          <a:bodyPr/>
          <a:lstStyle/>
          <a:p>
            <a:fld id="{F56ABC50-C693-6145-8FE9-48A83A944B62}" type="slidenum">
              <a:rPr kumimoji="1" lang="zh-CN" altLang="en-US" smtClean="0"/>
              <a:pPr/>
              <a:t>6</a:t>
            </a:fld>
            <a:endParaRPr kumimoji="1" lang="zh-CN" altLang="en-US"/>
          </a:p>
        </p:txBody>
      </p:sp>
      <p:pic>
        <p:nvPicPr>
          <p:cNvPr id="4" name="图片 3">
            <a:extLst>
              <a:ext uri="{FF2B5EF4-FFF2-40B4-BE49-F238E27FC236}">
                <a16:creationId xmlns:a16="http://schemas.microsoft.com/office/drawing/2014/main" id="{B87FB941-1FB9-0329-2DA2-FEA37D857F73}"/>
              </a:ext>
            </a:extLst>
          </p:cNvPr>
          <p:cNvPicPr>
            <a:picLocks noChangeAspect="1"/>
          </p:cNvPicPr>
          <p:nvPr/>
        </p:nvPicPr>
        <p:blipFill>
          <a:blip r:embed="rId3"/>
          <a:stretch>
            <a:fillRect/>
          </a:stretch>
        </p:blipFill>
        <p:spPr>
          <a:xfrm>
            <a:off x="2700412" y="1411011"/>
            <a:ext cx="6791175" cy="4273098"/>
          </a:xfrm>
          <a:prstGeom prst="rect">
            <a:avLst/>
          </a:prstGeom>
        </p:spPr>
      </p:pic>
    </p:spTree>
    <p:extLst>
      <p:ext uri="{BB962C8B-B14F-4D97-AF65-F5344CB8AC3E}">
        <p14:creationId xmlns:p14="http://schemas.microsoft.com/office/powerpoint/2010/main" val="531721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60</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利润表重点科目分析</a:t>
            </a:r>
          </a:p>
        </p:txBody>
      </p:sp>
    </p:spTree>
    <p:extLst>
      <p:ext uri="{BB962C8B-B14F-4D97-AF65-F5344CB8AC3E}">
        <p14:creationId xmlns:p14="http://schemas.microsoft.com/office/powerpoint/2010/main" val="2513761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8942B8A-3D1D-78ED-AA0A-1A811CA23A1A}"/>
              </a:ext>
            </a:extLst>
          </p:cNvPr>
          <p:cNvSpPr>
            <a:spLocks noGrp="1"/>
          </p:cNvSpPr>
          <p:nvPr>
            <p:ph type="sldNum" sz="quarter" idx="10"/>
          </p:nvPr>
        </p:nvSpPr>
        <p:spPr/>
        <p:txBody>
          <a:bodyPr/>
          <a:lstStyle/>
          <a:p>
            <a:fld id="{F56ABC50-C693-6145-8FE9-48A83A944B62}" type="slidenum">
              <a:rPr kumimoji="1" lang="zh-CN" altLang="en-US" smtClean="0"/>
              <a:pPr/>
              <a:t>61</a:t>
            </a:fld>
            <a:endParaRPr kumimoji="1" lang="zh-CN" altLang="en-US"/>
          </a:p>
        </p:txBody>
      </p:sp>
      <p:grpSp>
        <p:nvGrpSpPr>
          <p:cNvPr id="11" name="组合 10">
            <a:extLst>
              <a:ext uri="{FF2B5EF4-FFF2-40B4-BE49-F238E27FC236}">
                <a16:creationId xmlns:a16="http://schemas.microsoft.com/office/drawing/2014/main" id="{1DA8FF19-E031-5071-510B-CD97CEFCFD2B}"/>
              </a:ext>
            </a:extLst>
          </p:cNvPr>
          <p:cNvGrpSpPr/>
          <p:nvPr/>
        </p:nvGrpSpPr>
        <p:grpSpPr>
          <a:xfrm>
            <a:off x="2209800" y="1669939"/>
            <a:ext cx="7772400" cy="3518121"/>
            <a:chOff x="-256310" y="164497"/>
            <a:chExt cx="7772400" cy="3518121"/>
          </a:xfrm>
        </p:grpSpPr>
        <p:pic>
          <p:nvPicPr>
            <p:cNvPr id="12" name="图片 11">
              <a:extLst>
                <a:ext uri="{FF2B5EF4-FFF2-40B4-BE49-F238E27FC236}">
                  <a16:creationId xmlns:a16="http://schemas.microsoft.com/office/drawing/2014/main" id="{A341B923-B120-9DE9-E01B-795F211315E7}"/>
                </a:ext>
              </a:extLst>
            </p:cNvPr>
            <p:cNvPicPr>
              <a:picLocks noChangeAspect="1"/>
            </p:cNvPicPr>
            <p:nvPr/>
          </p:nvPicPr>
          <p:blipFill>
            <a:blip r:embed="rId2"/>
            <a:stretch>
              <a:fillRect/>
            </a:stretch>
          </p:blipFill>
          <p:spPr>
            <a:xfrm>
              <a:off x="-256310" y="164497"/>
              <a:ext cx="7772400" cy="2448187"/>
            </a:xfrm>
            <a:prstGeom prst="rect">
              <a:avLst/>
            </a:prstGeom>
          </p:spPr>
        </p:pic>
        <p:sp>
          <p:nvSpPr>
            <p:cNvPr id="13" name="矩形 12">
              <a:extLst>
                <a:ext uri="{FF2B5EF4-FFF2-40B4-BE49-F238E27FC236}">
                  <a16:creationId xmlns:a16="http://schemas.microsoft.com/office/drawing/2014/main" id="{80534166-0C65-B874-0F68-7742A6820372}"/>
                </a:ext>
              </a:extLst>
            </p:cNvPr>
            <p:cNvSpPr/>
            <p:nvPr/>
          </p:nvSpPr>
          <p:spPr>
            <a:xfrm>
              <a:off x="-256310" y="1229262"/>
              <a:ext cx="7543573" cy="4771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4C1D8085-1930-6BE6-A9EC-5BFFE5A80D7F}"/>
                </a:ext>
              </a:extLst>
            </p:cNvPr>
            <p:cNvPicPr>
              <a:picLocks noChangeAspect="1"/>
            </p:cNvPicPr>
            <p:nvPr/>
          </p:nvPicPr>
          <p:blipFill>
            <a:blip r:embed="rId3"/>
            <a:stretch>
              <a:fillRect/>
            </a:stretch>
          </p:blipFill>
          <p:spPr>
            <a:xfrm>
              <a:off x="-256310" y="2612684"/>
              <a:ext cx="7772400" cy="1069934"/>
            </a:xfrm>
            <a:prstGeom prst="rect">
              <a:avLst/>
            </a:prstGeom>
          </p:spPr>
        </p:pic>
      </p:grpSp>
    </p:spTree>
    <p:extLst>
      <p:ext uri="{BB962C8B-B14F-4D97-AF65-F5344CB8AC3E}">
        <p14:creationId xmlns:p14="http://schemas.microsoft.com/office/powerpoint/2010/main" val="26017087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810E69E-CF46-6DEC-CF71-785C971E11D1}"/>
              </a:ext>
            </a:extLst>
          </p:cNvPr>
          <p:cNvSpPr>
            <a:spLocks noGrp="1"/>
          </p:cNvSpPr>
          <p:nvPr>
            <p:ph type="sldNum" sz="quarter" idx="10"/>
          </p:nvPr>
        </p:nvSpPr>
        <p:spPr/>
        <p:txBody>
          <a:bodyPr/>
          <a:lstStyle/>
          <a:p>
            <a:fld id="{F56ABC50-C693-6145-8FE9-48A83A944B62}" type="slidenum">
              <a:rPr kumimoji="1" lang="zh-CN" altLang="en-US" smtClean="0"/>
              <a:pPr/>
              <a:t>62</a:t>
            </a:fld>
            <a:endParaRPr kumimoji="1" lang="zh-CN" altLang="en-US"/>
          </a:p>
        </p:txBody>
      </p:sp>
      <p:grpSp>
        <p:nvGrpSpPr>
          <p:cNvPr id="6" name="组合 5">
            <a:extLst>
              <a:ext uri="{FF2B5EF4-FFF2-40B4-BE49-F238E27FC236}">
                <a16:creationId xmlns:a16="http://schemas.microsoft.com/office/drawing/2014/main" id="{9D10D7AC-458E-E9CC-A685-EE86BAB05490}"/>
              </a:ext>
            </a:extLst>
          </p:cNvPr>
          <p:cNvGrpSpPr/>
          <p:nvPr/>
        </p:nvGrpSpPr>
        <p:grpSpPr>
          <a:xfrm>
            <a:off x="2209800" y="1773009"/>
            <a:ext cx="7772400" cy="3311981"/>
            <a:chOff x="2209800" y="498929"/>
            <a:chExt cx="7772400" cy="3311981"/>
          </a:xfrm>
        </p:grpSpPr>
        <p:pic>
          <p:nvPicPr>
            <p:cNvPr id="3" name="图片 2">
              <a:extLst>
                <a:ext uri="{FF2B5EF4-FFF2-40B4-BE49-F238E27FC236}">
                  <a16:creationId xmlns:a16="http://schemas.microsoft.com/office/drawing/2014/main" id="{1933035D-63D9-6DD8-D838-CB2FC30CC003}"/>
                </a:ext>
              </a:extLst>
            </p:cNvPr>
            <p:cNvPicPr>
              <a:picLocks noChangeAspect="1"/>
            </p:cNvPicPr>
            <p:nvPr/>
          </p:nvPicPr>
          <p:blipFill rotWithShape="1">
            <a:blip r:embed="rId2"/>
            <a:srcRect b="93769"/>
            <a:stretch/>
          </p:blipFill>
          <p:spPr>
            <a:xfrm>
              <a:off x="2209800" y="498929"/>
              <a:ext cx="7772400" cy="365125"/>
            </a:xfrm>
            <a:prstGeom prst="rect">
              <a:avLst/>
            </a:prstGeom>
          </p:spPr>
        </p:pic>
        <p:pic>
          <p:nvPicPr>
            <p:cNvPr id="4" name="图片 3">
              <a:extLst>
                <a:ext uri="{FF2B5EF4-FFF2-40B4-BE49-F238E27FC236}">
                  <a16:creationId xmlns:a16="http://schemas.microsoft.com/office/drawing/2014/main" id="{B990CBF5-631E-04F7-EA21-96C40BCB7862}"/>
                </a:ext>
              </a:extLst>
            </p:cNvPr>
            <p:cNvPicPr>
              <a:picLocks noChangeAspect="1"/>
            </p:cNvPicPr>
            <p:nvPr/>
          </p:nvPicPr>
          <p:blipFill rotWithShape="1">
            <a:blip r:embed="rId2"/>
            <a:srcRect t="49713"/>
            <a:stretch/>
          </p:blipFill>
          <p:spPr>
            <a:xfrm>
              <a:off x="2209800" y="864054"/>
              <a:ext cx="7772400" cy="2946856"/>
            </a:xfrm>
            <a:prstGeom prst="rect">
              <a:avLst/>
            </a:prstGeom>
          </p:spPr>
        </p:pic>
      </p:grpSp>
      <p:sp>
        <p:nvSpPr>
          <p:cNvPr id="5" name="矩形 4">
            <a:extLst>
              <a:ext uri="{FF2B5EF4-FFF2-40B4-BE49-F238E27FC236}">
                <a16:creationId xmlns:a16="http://schemas.microsoft.com/office/drawing/2014/main" id="{F05E0EE5-33E4-349B-8915-0D4FEC1D4D00}"/>
              </a:ext>
            </a:extLst>
          </p:cNvPr>
          <p:cNvSpPr/>
          <p:nvPr/>
        </p:nvSpPr>
        <p:spPr>
          <a:xfrm>
            <a:off x="2209800" y="1773009"/>
            <a:ext cx="7608570" cy="115307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897651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8C877BD-3D47-593B-B353-CDE790639CFA}"/>
              </a:ext>
            </a:extLst>
          </p:cNvPr>
          <p:cNvSpPr>
            <a:spLocks noGrp="1"/>
          </p:cNvSpPr>
          <p:nvPr>
            <p:ph type="sldNum" sz="quarter" idx="10"/>
          </p:nvPr>
        </p:nvSpPr>
        <p:spPr/>
        <p:txBody>
          <a:bodyPr/>
          <a:lstStyle/>
          <a:p>
            <a:fld id="{F56ABC50-C693-6145-8FE9-48A83A944B62}" type="slidenum">
              <a:rPr kumimoji="1" lang="zh-CN" altLang="en-US" smtClean="0"/>
              <a:pPr/>
              <a:t>63</a:t>
            </a:fld>
            <a:endParaRPr kumimoji="1" lang="zh-CN" altLang="en-US"/>
          </a:p>
        </p:txBody>
      </p:sp>
      <p:grpSp>
        <p:nvGrpSpPr>
          <p:cNvPr id="6" name="组合 5">
            <a:extLst>
              <a:ext uri="{FF2B5EF4-FFF2-40B4-BE49-F238E27FC236}">
                <a16:creationId xmlns:a16="http://schemas.microsoft.com/office/drawing/2014/main" id="{5F889FA9-BA63-E82C-EF44-2ABCCDC7CE81}"/>
              </a:ext>
            </a:extLst>
          </p:cNvPr>
          <p:cNvGrpSpPr/>
          <p:nvPr/>
        </p:nvGrpSpPr>
        <p:grpSpPr>
          <a:xfrm>
            <a:off x="1886262" y="1889592"/>
            <a:ext cx="8685177" cy="3078816"/>
            <a:chOff x="1262807" y="-160880"/>
            <a:chExt cx="8685177" cy="3078816"/>
          </a:xfrm>
        </p:grpSpPr>
        <p:pic>
          <p:nvPicPr>
            <p:cNvPr id="4" name="图片 3">
              <a:extLst>
                <a:ext uri="{FF2B5EF4-FFF2-40B4-BE49-F238E27FC236}">
                  <a16:creationId xmlns:a16="http://schemas.microsoft.com/office/drawing/2014/main" id="{24360975-1184-CFE5-F6F5-A73924035985}"/>
                </a:ext>
              </a:extLst>
            </p:cNvPr>
            <p:cNvPicPr>
              <a:picLocks noChangeAspect="1"/>
            </p:cNvPicPr>
            <p:nvPr/>
          </p:nvPicPr>
          <p:blipFill>
            <a:blip r:embed="rId2"/>
            <a:stretch>
              <a:fillRect/>
            </a:stretch>
          </p:blipFill>
          <p:spPr>
            <a:xfrm>
              <a:off x="1262807" y="-160880"/>
              <a:ext cx="8685177" cy="3078816"/>
            </a:xfrm>
            <a:prstGeom prst="rect">
              <a:avLst/>
            </a:prstGeom>
          </p:spPr>
        </p:pic>
        <p:sp>
          <p:nvSpPr>
            <p:cNvPr id="3" name="矩形 2">
              <a:extLst>
                <a:ext uri="{FF2B5EF4-FFF2-40B4-BE49-F238E27FC236}">
                  <a16:creationId xmlns:a16="http://schemas.microsoft.com/office/drawing/2014/main" id="{386A9780-C978-4AA1-8144-6EB7F3D5C6B5}"/>
                </a:ext>
              </a:extLst>
            </p:cNvPr>
            <p:cNvSpPr/>
            <p:nvPr/>
          </p:nvSpPr>
          <p:spPr>
            <a:xfrm>
              <a:off x="1495511" y="2358452"/>
              <a:ext cx="8219768" cy="26547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4F8EDDC4-3C23-749B-CFC0-5162DF825A6A}"/>
              </a:ext>
            </a:extLst>
          </p:cNvPr>
          <p:cNvSpPr/>
          <p:nvPr/>
        </p:nvSpPr>
        <p:spPr>
          <a:xfrm>
            <a:off x="2122170" y="3654582"/>
            <a:ext cx="8219768" cy="26547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610035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F2C36C2-1955-8B09-8603-C690398625CB}"/>
              </a:ext>
            </a:extLst>
          </p:cNvPr>
          <p:cNvSpPr>
            <a:spLocks noGrp="1"/>
          </p:cNvSpPr>
          <p:nvPr>
            <p:ph type="sldNum" sz="quarter" idx="10"/>
          </p:nvPr>
        </p:nvSpPr>
        <p:spPr/>
        <p:txBody>
          <a:bodyPr/>
          <a:lstStyle/>
          <a:p>
            <a:fld id="{F56ABC50-C693-6145-8FE9-48A83A944B62}" type="slidenum">
              <a:rPr kumimoji="1" lang="zh-CN" altLang="en-US" smtClean="0"/>
              <a:pPr/>
              <a:t>64</a:t>
            </a:fld>
            <a:endParaRPr kumimoji="1" lang="zh-CN" altLang="en-US"/>
          </a:p>
        </p:txBody>
      </p:sp>
      <p:pic>
        <p:nvPicPr>
          <p:cNvPr id="3" name="图片 2">
            <a:extLst>
              <a:ext uri="{FF2B5EF4-FFF2-40B4-BE49-F238E27FC236}">
                <a16:creationId xmlns:a16="http://schemas.microsoft.com/office/drawing/2014/main" id="{260CE82A-4DBB-6437-7E78-4B485932EE9B}"/>
              </a:ext>
            </a:extLst>
          </p:cNvPr>
          <p:cNvPicPr>
            <a:picLocks noChangeAspect="1"/>
          </p:cNvPicPr>
          <p:nvPr/>
        </p:nvPicPr>
        <p:blipFill>
          <a:blip r:embed="rId2"/>
          <a:stretch>
            <a:fillRect/>
          </a:stretch>
        </p:blipFill>
        <p:spPr>
          <a:xfrm>
            <a:off x="1212690" y="2283390"/>
            <a:ext cx="9766619" cy="2291220"/>
          </a:xfrm>
          <a:prstGeom prst="rect">
            <a:avLst/>
          </a:prstGeom>
        </p:spPr>
      </p:pic>
      <p:sp>
        <p:nvSpPr>
          <p:cNvPr id="4" name="矩形 3">
            <a:extLst>
              <a:ext uri="{FF2B5EF4-FFF2-40B4-BE49-F238E27FC236}">
                <a16:creationId xmlns:a16="http://schemas.microsoft.com/office/drawing/2014/main" id="{03D2018C-E585-40AB-1086-727F1A00CD5D}"/>
              </a:ext>
            </a:extLst>
          </p:cNvPr>
          <p:cNvSpPr/>
          <p:nvPr/>
        </p:nvSpPr>
        <p:spPr>
          <a:xfrm>
            <a:off x="1427018" y="3536086"/>
            <a:ext cx="8963890" cy="5787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102730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CD7105D-9DC6-2424-69CC-C85CCA4CD236}"/>
              </a:ext>
            </a:extLst>
          </p:cNvPr>
          <p:cNvPicPr>
            <a:picLocks noChangeAspect="1"/>
          </p:cNvPicPr>
          <p:nvPr/>
        </p:nvPicPr>
        <p:blipFill rotWithShape="1">
          <a:blip r:embed="rId2"/>
          <a:srcRect t="65533"/>
          <a:stretch/>
        </p:blipFill>
        <p:spPr>
          <a:xfrm>
            <a:off x="2167567" y="2902580"/>
            <a:ext cx="8708251" cy="2029281"/>
          </a:xfrm>
          <a:prstGeom prst="rect">
            <a:avLst/>
          </a:prstGeom>
        </p:spPr>
      </p:pic>
      <p:sp>
        <p:nvSpPr>
          <p:cNvPr id="2" name="灯片编号占位符 1">
            <a:extLst>
              <a:ext uri="{FF2B5EF4-FFF2-40B4-BE49-F238E27FC236}">
                <a16:creationId xmlns:a16="http://schemas.microsoft.com/office/drawing/2014/main" id="{2E0D5A94-6BA0-4B8A-DB16-CA18BBD4A634}"/>
              </a:ext>
            </a:extLst>
          </p:cNvPr>
          <p:cNvSpPr>
            <a:spLocks noGrp="1"/>
          </p:cNvSpPr>
          <p:nvPr>
            <p:ph type="sldNum" sz="quarter" idx="10"/>
          </p:nvPr>
        </p:nvSpPr>
        <p:spPr/>
        <p:txBody>
          <a:bodyPr/>
          <a:lstStyle/>
          <a:p>
            <a:fld id="{F56ABC50-C693-6145-8FE9-48A83A944B62}" type="slidenum">
              <a:rPr kumimoji="1" lang="zh-CN" altLang="en-US" smtClean="0"/>
              <a:pPr/>
              <a:t>65</a:t>
            </a:fld>
            <a:endParaRPr kumimoji="1" lang="zh-CN" altLang="en-US"/>
          </a:p>
        </p:txBody>
      </p:sp>
      <p:sp>
        <p:nvSpPr>
          <p:cNvPr id="3" name="矩形 2">
            <a:extLst>
              <a:ext uri="{FF2B5EF4-FFF2-40B4-BE49-F238E27FC236}">
                <a16:creationId xmlns:a16="http://schemas.microsoft.com/office/drawing/2014/main" id="{1CD4AE79-419D-4FEE-9638-A5AA1C9F023D}"/>
              </a:ext>
            </a:extLst>
          </p:cNvPr>
          <p:cNvSpPr/>
          <p:nvPr/>
        </p:nvSpPr>
        <p:spPr>
          <a:xfrm>
            <a:off x="2286001" y="3254477"/>
            <a:ext cx="8293510" cy="3338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B0BC16DA-72D8-7AB2-85AE-4B9D20094AFD}"/>
              </a:ext>
            </a:extLst>
          </p:cNvPr>
          <p:cNvPicPr>
            <a:picLocks noChangeAspect="1"/>
          </p:cNvPicPr>
          <p:nvPr/>
        </p:nvPicPr>
        <p:blipFill rotWithShape="1">
          <a:blip r:embed="rId2"/>
          <a:srcRect b="83986"/>
          <a:stretch/>
        </p:blipFill>
        <p:spPr>
          <a:xfrm>
            <a:off x="2167567" y="1910943"/>
            <a:ext cx="8547883" cy="873821"/>
          </a:xfrm>
          <a:prstGeom prst="rect">
            <a:avLst/>
          </a:prstGeom>
        </p:spPr>
      </p:pic>
    </p:spTree>
    <p:extLst>
      <p:ext uri="{BB962C8B-B14F-4D97-AF65-F5344CB8AC3E}">
        <p14:creationId xmlns:p14="http://schemas.microsoft.com/office/powerpoint/2010/main" val="4386795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E5649CD-F41D-B5B2-A04F-F3230FDEEAC3}"/>
              </a:ext>
            </a:extLst>
          </p:cNvPr>
          <p:cNvSpPr>
            <a:spLocks noGrp="1"/>
          </p:cNvSpPr>
          <p:nvPr>
            <p:ph type="sldNum" sz="quarter" idx="10"/>
          </p:nvPr>
        </p:nvSpPr>
        <p:spPr/>
        <p:txBody>
          <a:bodyPr/>
          <a:lstStyle/>
          <a:p>
            <a:fld id="{F56ABC50-C693-6145-8FE9-48A83A944B62}" type="slidenum">
              <a:rPr kumimoji="1" lang="zh-CN" altLang="en-US" smtClean="0"/>
              <a:pPr/>
              <a:t>66</a:t>
            </a:fld>
            <a:endParaRPr kumimoji="1" lang="zh-CN" altLang="en-US"/>
          </a:p>
        </p:txBody>
      </p:sp>
      <p:pic>
        <p:nvPicPr>
          <p:cNvPr id="4" name="图片 3">
            <a:extLst>
              <a:ext uri="{FF2B5EF4-FFF2-40B4-BE49-F238E27FC236}">
                <a16:creationId xmlns:a16="http://schemas.microsoft.com/office/drawing/2014/main" id="{A4619646-30E1-057C-CF63-64C9648FF637}"/>
              </a:ext>
            </a:extLst>
          </p:cNvPr>
          <p:cNvPicPr>
            <a:picLocks noChangeAspect="1"/>
          </p:cNvPicPr>
          <p:nvPr/>
        </p:nvPicPr>
        <p:blipFill>
          <a:blip r:embed="rId2"/>
          <a:stretch>
            <a:fillRect/>
          </a:stretch>
        </p:blipFill>
        <p:spPr>
          <a:xfrm>
            <a:off x="2651509" y="950163"/>
            <a:ext cx="6888981" cy="5261459"/>
          </a:xfrm>
          <a:prstGeom prst="rect">
            <a:avLst/>
          </a:prstGeom>
        </p:spPr>
      </p:pic>
      <p:sp>
        <p:nvSpPr>
          <p:cNvPr id="3" name="矩形 2">
            <a:extLst>
              <a:ext uri="{FF2B5EF4-FFF2-40B4-BE49-F238E27FC236}">
                <a16:creationId xmlns:a16="http://schemas.microsoft.com/office/drawing/2014/main" id="{C9ADEC16-A11E-4EC4-9298-5E8B7A94F23E}"/>
              </a:ext>
            </a:extLst>
          </p:cNvPr>
          <p:cNvSpPr/>
          <p:nvPr/>
        </p:nvSpPr>
        <p:spPr>
          <a:xfrm>
            <a:off x="2651509" y="2132708"/>
            <a:ext cx="6888981" cy="2641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C2508D01-5CF6-262F-C691-171D4E3D450E}"/>
              </a:ext>
            </a:extLst>
          </p:cNvPr>
          <p:cNvSpPr/>
          <p:nvPr/>
        </p:nvSpPr>
        <p:spPr>
          <a:xfrm>
            <a:off x="2651509" y="2756163"/>
            <a:ext cx="6888981" cy="2641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7C101073-366A-F78B-F7E6-F37DEEB9DE70}"/>
              </a:ext>
            </a:extLst>
          </p:cNvPr>
          <p:cNvSpPr/>
          <p:nvPr/>
        </p:nvSpPr>
        <p:spPr>
          <a:xfrm>
            <a:off x="2651509" y="5097581"/>
            <a:ext cx="6888981" cy="2641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05B0858-2675-2288-475B-5AD3041DDAC6}"/>
              </a:ext>
            </a:extLst>
          </p:cNvPr>
          <p:cNvSpPr/>
          <p:nvPr/>
        </p:nvSpPr>
        <p:spPr>
          <a:xfrm>
            <a:off x="2651509" y="1906250"/>
            <a:ext cx="6888981" cy="2264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743668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A302898-A3C8-190D-F0A2-D25D9D6F541C}"/>
              </a:ext>
            </a:extLst>
          </p:cNvPr>
          <p:cNvSpPr>
            <a:spLocks noGrp="1"/>
          </p:cNvSpPr>
          <p:nvPr>
            <p:ph type="sldNum" sz="quarter" idx="10"/>
          </p:nvPr>
        </p:nvSpPr>
        <p:spPr/>
        <p:txBody>
          <a:bodyPr/>
          <a:lstStyle/>
          <a:p>
            <a:fld id="{F56ABC50-C693-6145-8FE9-48A83A944B62}" type="slidenum">
              <a:rPr kumimoji="1" lang="zh-CN" altLang="en-US" smtClean="0"/>
              <a:pPr/>
              <a:t>67</a:t>
            </a:fld>
            <a:endParaRPr kumimoji="1" lang="zh-CN" altLang="en-US"/>
          </a:p>
        </p:txBody>
      </p:sp>
      <p:grpSp>
        <p:nvGrpSpPr>
          <p:cNvPr id="5" name="组合 4">
            <a:extLst>
              <a:ext uri="{FF2B5EF4-FFF2-40B4-BE49-F238E27FC236}">
                <a16:creationId xmlns:a16="http://schemas.microsoft.com/office/drawing/2014/main" id="{ADFCA9A5-A018-6F92-90C0-7676AF20FFA4}"/>
              </a:ext>
            </a:extLst>
          </p:cNvPr>
          <p:cNvGrpSpPr/>
          <p:nvPr/>
        </p:nvGrpSpPr>
        <p:grpSpPr>
          <a:xfrm>
            <a:off x="3842947" y="305790"/>
            <a:ext cx="4506105" cy="6246420"/>
            <a:chOff x="3462237" y="-193963"/>
            <a:chExt cx="4804459" cy="6914803"/>
          </a:xfrm>
        </p:grpSpPr>
        <p:pic>
          <p:nvPicPr>
            <p:cNvPr id="3" name="图片 2">
              <a:extLst>
                <a:ext uri="{FF2B5EF4-FFF2-40B4-BE49-F238E27FC236}">
                  <a16:creationId xmlns:a16="http://schemas.microsoft.com/office/drawing/2014/main" id="{8D41FB72-7248-A024-EAF6-C16830D66830}"/>
                </a:ext>
              </a:extLst>
            </p:cNvPr>
            <p:cNvPicPr>
              <a:picLocks noChangeAspect="1"/>
            </p:cNvPicPr>
            <p:nvPr/>
          </p:nvPicPr>
          <p:blipFill rotWithShape="1">
            <a:blip r:embed="rId2"/>
            <a:srcRect b="2466"/>
            <a:stretch/>
          </p:blipFill>
          <p:spPr>
            <a:xfrm>
              <a:off x="3462237" y="-193963"/>
              <a:ext cx="4804459" cy="5040283"/>
            </a:xfrm>
            <a:prstGeom prst="rect">
              <a:avLst/>
            </a:prstGeom>
          </p:spPr>
        </p:pic>
        <p:pic>
          <p:nvPicPr>
            <p:cNvPr id="4" name="图片 3">
              <a:extLst>
                <a:ext uri="{FF2B5EF4-FFF2-40B4-BE49-F238E27FC236}">
                  <a16:creationId xmlns:a16="http://schemas.microsoft.com/office/drawing/2014/main" id="{2B4485EF-FD26-A860-F33E-7280490141F8}"/>
                </a:ext>
              </a:extLst>
            </p:cNvPr>
            <p:cNvPicPr>
              <a:picLocks noChangeAspect="1"/>
            </p:cNvPicPr>
            <p:nvPr/>
          </p:nvPicPr>
          <p:blipFill>
            <a:blip r:embed="rId3"/>
            <a:stretch>
              <a:fillRect/>
            </a:stretch>
          </p:blipFill>
          <p:spPr>
            <a:xfrm>
              <a:off x="3507666" y="4846320"/>
              <a:ext cx="4713599" cy="1874520"/>
            </a:xfrm>
            <a:prstGeom prst="rect">
              <a:avLst/>
            </a:prstGeom>
          </p:spPr>
        </p:pic>
      </p:grpSp>
    </p:spTree>
    <p:extLst>
      <p:ext uri="{BB962C8B-B14F-4D97-AF65-F5344CB8AC3E}">
        <p14:creationId xmlns:p14="http://schemas.microsoft.com/office/powerpoint/2010/main" val="29503854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845056C-E6C7-A9E8-4D1F-F591B9917053}"/>
              </a:ext>
            </a:extLst>
          </p:cNvPr>
          <p:cNvSpPr>
            <a:spLocks noGrp="1"/>
          </p:cNvSpPr>
          <p:nvPr>
            <p:ph type="sldNum" sz="quarter" idx="10"/>
          </p:nvPr>
        </p:nvSpPr>
        <p:spPr/>
        <p:txBody>
          <a:bodyPr/>
          <a:lstStyle/>
          <a:p>
            <a:fld id="{F56ABC50-C693-6145-8FE9-48A83A944B62}" type="slidenum">
              <a:rPr kumimoji="1" lang="zh-CN" altLang="en-US" smtClean="0"/>
              <a:pPr/>
              <a:t>68</a:t>
            </a:fld>
            <a:endParaRPr kumimoji="1" lang="zh-CN" altLang="en-US"/>
          </a:p>
        </p:txBody>
      </p:sp>
      <p:grpSp>
        <p:nvGrpSpPr>
          <p:cNvPr id="6" name="组合 5">
            <a:extLst>
              <a:ext uri="{FF2B5EF4-FFF2-40B4-BE49-F238E27FC236}">
                <a16:creationId xmlns:a16="http://schemas.microsoft.com/office/drawing/2014/main" id="{6CEEBDC3-A4BF-FC48-0B6B-25356BFB8D29}"/>
              </a:ext>
            </a:extLst>
          </p:cNvPr>
          <p:cNvGrpSpPr/>
          <p:nvPr/>
        </p:nvGrpSpPr>
        <p:grpSpPr>
          <a:xfrm>
            <a:off x="3027636" y="996004"/>
            <a:ext cx="6136728" cy="4635539"/>
            <a:chOff x="531178" y="-281253"/>
            <a:chExt cx="6136728" cy="4635539"/>
          </a:xfrm>
        </p:grpSpPr>
        <p:pic>
          <p:nvPicPr>
            <p:cNvPr id="3" name="图片 2">
              <a:extLst>
                <a:ext uri="{FF2B5EF4-FFF2-40B4-BE49-F238E27FC236}">
                  <a16:creationId xmlns:a16="http://schemas.microsoft.com/office/drawing/2014/main" id="{FBB46BAE-78AA-D59C-6CC6-10919BD3304F}"/>
                </a:ext>
              </a:extLst>
            </p:cNvPr>
            <p:cNvPicPr>
              <a:picLocks noChangeAspect="1"/>
            </p:cNvPicPr>
            <p:nvPr/>
          </p:nvPicPr>
          <p:blipFill rotWithShape="1">
            <a:blip r:embed="rId2"/>
            <a:srcRect b="47433"/>
            <a:stretch/>
          </p:blipFill>
          <p:spPr>
            <a:xfrm>
              <a:off x="531178" y="-281253"/>
              <a:ext cx="6136728" cy="3605024"/>
            </a:xfrm>
            <a:prstGeom prst="rect">
              <a:avLst/>
            </a:prstGeom>
          </p:spPr>
        </p:pic>
        <p:pic>
          <p:nvPicPr>
            <p:cNvPr id="4" name="图片 3">
              <a:extLst>
                <a:ext uri="{FF2B5EF4-FFF2-40B4-BE49-F238E27FC236}">
                  <a16:creationId xmlns:a16="http://schemas.microsoft.com/office/drawing/2014/main" id="{7617AE49-CE13-C9B4-58A8-2A35E4A3E0B1}"/>
                </a:ext>
              </a:extLst>
            </p:cNvPr>
            <p:cNvPicPr>
              <a:picLocks noChangeAspect="1"/>
            </p:cNvPicPr>
            <p:nvPr/>
          </p:nvPicPr>
          <p:blipFill rotWithShape="1">
            <a:blip r:embed="rId2"/>
            <a:srcRect t="83492" b="1481"/>
            <a:stretch/>
          </p:blipFill>
          <p:spPr>
            <a:xfrm>
              <a:off x="531178" y="3323771"/>
              <a:ext cx="6136728" cy="1030515"/>
            </a:xfrm>
            <a:prstGeom prst="rect">
              <a:avLst/>
            </a:prstGeom>
          </p:spPr>
        </p:pic>
      </p:grpSp>
      <p:sp>
        <p:nvSpPr>
          <p:cNvPr id="7" name="矩形 6">
            <a:extLst>
              <a:ext uri="{FF2B5EF4-FFF2-40B4-BE49-F238E27FC236}">
                <a16:creationId xmlns:a16="http://schemas.microsoft.com/office/drawing/2014/main" id="{B3C72D2D-A242-E000-5368-2EBF82B622BC}"/>
              </a:ext>
            </a:extLst>
          </p:cNvPr>
          <p:cNvSpPr/>
          <p:nvPr/>
        </p:nvSpPr>
        <p:spPr>
          <a:xfrm>
            <a:off x="3027636" y="2132708"/>
            <a:ext cx="6136728" cy="2232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C53C88A-5B43-E5E5-47A1-A6B7F931790B}"/>
              </a:ext>
            </a:extLst>
          </p:cNvPr>
          <p:cNvSpPr/>
          <p:nvPr/>
        </p:nvSpPr>
        <p:spPr>
          <a:xfrm>
            <a:off x="3027636" y="2936004"/>
            <a:ext cx="6136728" cy="2232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151C52A-6F38-5F60-F973-377546FDF814}"/>
              </a:ext>
            </a:extLst>
          </p:cNvPr>
          <p:cNvSpPr/>
          <p:nvPr/>
        </p:nvSpPr>
        <p:spPr>
          <a:xfrm>
            <a:off x="3027636" y="4831721"/>
            <a:ext cx="6136728" cy="2232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A2B8375-D009-762D-ECCC-5D5FE93D3A7B}"/>
              </a:ext>
            </a:extLst>
          </p:cNvPr>
          <p:cNvSpPr/>
          <p:nvPr/>
        </p:nvSpPr>
        <p:spPr>
          <a:xfrm>
            <a:off x="3027636" y="5231632"/>
            <a:ext cx="6136728" cy="2232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8DFCD76-1CAB-5A28-4BB7-067DDF6616AA}"/>
              </a:ext>
            </a:extLst>
          </p:cNvPr>
          <p:cNvSpPr/>
          <p:nvPr/>
        </p:nvSpPr>
        <p:spPr>
          <a:xfrm>
            <a:off x="3027636" y="3139508"/>
            <a:ext cx="6136728" cy="2232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550313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92F13CB-F3C7-2374-551A-C7E5B3708761}"/>
              </a:ext>
            </a:extLst>
          </p:cNvPr>
          <p:cNvSpPr>
            <a:spLocks noGrp="1"/>
          </p:cNvSpPr>
          <p:nvPr>
            <p:ph type="sldNum" sz="quarter" idx="10"/>
          </p:nvPr>
        </p:nvSpPr>
        <p:spPr/>
        <p:txBody>
          <a:bodyPr/>
          <a:lstStyle/>
          <a:p>
            <a:fld id="{F56ABC50-C693-6145-8FE9-48A83A944B62}" type="slidenum">
              <a:rPr kumimoji="1" lang="zh-CN" altLang="en-US" smtClean="0"/>
              <a:pPr/>
              <a:t>69</a:t>
            </a:fld>
            <a:endParaRPr kumimoji="1" lang="zh-CN" altLang="en-US"/>
          </a:p>
        </p:txBody>
      </p:sp>
      <p:pic>
        <p:nvPicPr>
          <p:cNvPr id="3" name="图片 2">
            <a:extLst>
              <a:ext uri="{FF2B5EF4-FFF2-40B4-BE49-F238E27FC236}">
                <a16:creationId xmlns:a16="http://schemas.microsoft.com/office/drawing/2014/main" id="{E44F5628-8243-6E96-D843-57012B19D64D}"/>
              </a:ext>
            </a:extLst>
          </p:cNvPr>
          <p:cNvPicPr>
            <a:picLocks noChangeAspect="1"/>
          </p:cNvPicPr>
          <p:nvPr/>
        </p:nvPicPr>
        <p:blipFill>
          <a:blip r:embed="rId2"/>
          <a:stretch>
            <a:fillRect/>
          </a:stretch>
        </p:blipFill>
        <p:spPr>
          <a:xfrm>
            <a:off x="2291195" y="1626753"/>
            <a:ext cx="7609609" cy="4169249"/>
          </a:xfrm>
          <a:prstGeom prst="rect">
            <a:avLst/>
          </a:prstGeom>
        </p:spPr>
      </p:pic>
      <p:sp>
        <p:nvSpPr>
          <p:cNvPr id="4" name="矩形 3">
            <a:extLst>
              <a:ext uri="{FF2B5EF4-FFF2-40B4-BE49-F238E27FC236}">
                <a16:creationId xmlns:a16="http://schemas.microsoft.com/office/drawing/2014/main" id="{3AF50CCB-2546-9A73-0E1F-B1298C08E1B6}"/>
              </a:ext>
            </a:extLst>
          </p:cNvPr>
          <p:cNvSpPr/>
          <p:nvPr/>
        </p:nvSpPr>
        <p:spPr>
          <a:xfrm>
            <a:off x="2291194" y="1848591"/>
            <a:ext cx="7609609" cy="2706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8522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01BB2-0969-B356-9291-55E51F423011}"/>
              </a:ext>
            </a:extLst>
          </p:cNvPr>
          <p:cNvSpPr>
            <a:spLocks noGrp="1"/>
          </p:cNvSpPr>
          <p:nvPr>
            <p:ph type="title"/>
          </p:nvPr>
        </p:nvSpPr>
        <p:spPr/>
        <p:txBody>
          <a:bodyPr/>
          <a:lstStyle/>
          <a:p>
            <a:r>
              <a:rPr kumimoji="1" lang="zh-CN" altLang="en-US" dirty="0"/>
              <a:t>案例引入</a:t>
            </a:r>
            <a:r>
              <a:rPr kumimoji="1" lang="en-US" altLang="zh-CN" dirty="0"/>
              <a:t>1</a:t>
            </a:r>
            <a:r>
              <a:rPr kumimoji="1" lang="zh-CN" altLang="en-US" dirty="0"/>
              <a:t>：雪球产品</a:t>
            </a:r>
          </a:p>
        </p:txBody>
      </p:sp>
      <p:sp>
        <p:nvSpPr>
          <p:cNvPr id="3" name="灯片编号占位符 2">
            <a:extLst>
              <a:ext uri="{FF2B5EF4-FFF2-40B4-BE49-F238E27FC236}">
                <a16:creationId xmlns:a16="http://schemas.microsoft.com/office/drawing/2014/main" id="{891D4480-4F57-E069-7C9C-ACCBB7E60590}"/>
              </a:ext>
            </a:extLst>
          </p:cNvPr>
          <p:cNvSpPr>
            <a:spLocks noGrp="1"/>
          </p:cNvSpPr>
          <p:nvPr>
            <p:ph type="sldNum" sz="quarter" idx="10"/>
          </p:nvPr>
        </p:nvSpPr>
        <p:spPr/>
        <p:txBody>
          <a:bodyPr/>
          <a:lstStyle/>
          <a:p>
            <a:fld id="{F56ABC50-C693-6145-8FE9-48A83A944B62}" type="slidenum">
              <a:rPr kumimoji="1" lang="zh-CN" altLang="en-US" smtClean="0"/>
              <a:pPr/>
              <a:t>7</a:t>
            </a:fld>
            <a:endParaRPr kumimoji="1" lang="zh-CN" altLang="en-US"/>
          </a:p>
        </p:txBody>
      </p:sp>
      <p:sp>
        <p:nvSpPr>
          <p:cNvPr id="4" name="内容占位符 3">
            <a:extLst>
              <a:ext uri="{FF2B5EF4-FFF2-40B4-BE49-F238E27FC236}">
                <a16:creationId xmlns:a16="http://schemas.microsoft.com/office/drawing/2014/main" id="{F2EABCE7-CFAB-2CE3-58C5-722EB9F34642}"/>
              </a:ext>
            </a:extLst>
          </p:cNvPr>
          <p:cNvSpPr>
            <a:spLocks noGrp="1"/>
          </p:cNvSpPr>
          <p:nvPr>
            <p:ph sz="quarter" idx="11"/>
          </p:nvPr>
        </p:nvSpPr>
        <p:spPr/>
        <p:txBody>
          <a:bodyPr>
            <a:normAutofit/>
          </a:bodyPr>
          <a:lstStyle/>
          <a:p>
            <a:r>
              <a:rPr kumimoji="1" lang="zh-CN" altLang="en-US" sz="2000" dirty="0">
                <a:latin typeface="SimSun" panose="02010600030101010101" pitchFamily="2" charset="-122"/>
              </a:rPr>
              <a:t>上涨≥</a:t>
            </a:r>
            <a:r>
              <a:rPr kumimoji="1" lang="en-US" altLang="zh-CN" sz="2000" dirty="0">
                <a:latin typeface="SimSun" panose="02010600030101010101" pitchFamily="2" charset="-122"/>
              </a:rPr>
              <a:t>0  </a:t>
            </a:r>
            <a:r>
              <a:rPr kumimoji="1" lang="zh-CN" altLang="en-US" sz="2000" dirty="0">
                <a:latin typeface="SimSun" panose="02010600030101010101" pitchFamily="2" charset="-122"/>
              </a:rPr>
              <a:t>收益</a:t>
            </a:r>
            <a:r>
              <a:rPr kumimoji="1" lang="en-US" altLang="zh-CN" sz="2000" dirty="0">
                <a:latin typeface="SimSun" panose="02010600030101010101" pitchFamily="2" charset="-122"/>
              </a:rPr>
              <a:t>20%</a:t>
            </a:r>
          </a:p>
          <a:p>
            <a:r>
              <a:rPr kumimoji="1" lang="en-US" altLang="zh-CN" sz="2000" dirty="0">
                <a:latin typeface="SimSun" panose="02010600030101010101" pitchFamily="2" charset="-122"/>
              </a:rPr>
              <a:t>0</a:t>
            </a:r>
            <a:r>
              <a:rPr kumimoji="1" lang="zh-CN" altLang="en-US" sz="2000" dirty="0">
                <a:latin typeface="SimSun" panose="02010600030101010101" pitchFamily="2" charset="-122"/>
              </a:rPr>
              <a:t>到</a:t>
            </a:r>
            <a:r>
              <a:rPr kumimoji="1" lang="en-US" altLang="zh-CN" sz="2000" dirty="0">
                <a:latin typeface="SimSun" panose="02010600030101010101" pitchFamily="2" charset="-122"/>
              </a:rPr>
              <a:t>20%</a:t>
            </a:r>
            <a:r>
              <a:rPr kumimoji="1" lang="zh-CN" altLang="en-US" sz="2000" dirty="0">
                <a:latin typeface="SimSun" panose="02010600030101010101" pitchFamily="2" charset="-122"/>
              </a:rPr>
              <a:t>之间  收益</a:t>
            </a:r>
            <a:r>
              <a:rPr kumimoji="1" lang="en-US" altLang="zh-CN" sz="2000" dirty="0">
                <a:latin typeface="SimSun" panose="02010600030101010101" pitchFamily="2" charset="-122"/>
              </a:rPr>
              <a:t>20%</a:t>
            </a:r>
          </a:p>
          <a:p>
            <a:r>
              <a:rPr kumimoji="1" lang="zh-CN" altLang="en-US" sz="2000" dirty="0">
                <a:latin typeface="SimSun" panose="02010600030101010101" pitchFamily="2" charset="-122"/>
              </a:rPr>
              <a:t>先跌超</a:t>
            </a:r>
            <a:r>
              <a:rPr kumimoji="1" lang="en-US" altLang="zh-CN" sz="2000" dirty="0">
                <a:latin typeface="SimSun" panose="02010600030101010101" pitchFamily="2" charset="-122"/>
              </a:rPr>
              <a:t>20%</a:t>
            </a:r>
            <a:r>
              <a:rPr kumimoji="1" lang="zh-CN" altLang="en-US" sz="2000" dirty="0">
                <a:latin typeface="SimSun" panose="02010600030101010101" pitchFamily="2" charset="-122"/>
              </a:rPr>
              <a:t>又涨幅≥</a:t>
            </a:r>
            <a:r>
              <a:rPr kumimoji="1" lang="en-US" altLang="zh-CN" sz="2000" dirty="0">
                <a:latin typeface="SimSun" panose="02010600030101010101" pitchFamily="2" charset="-122"/>
              </a:rPr>
              <a:t>0</a:t>
            </a:r>
            <a:r>
              <a:rPr kumimoji="1" lang="zh-CN" altLang="en-US" sz="2000" dirty="0">
                <a:latin typeface="SimSun" panose="02010600030101010101" pitchFamily="2" charset="-122"/>
              </a:rPr>
              <a:t>，收益</a:t>
            </a:r>
            <a:r>
              <a:rPr kumimoji="1" lang="en-US" altLang="zh-CN" sz="2000" dirty="0">
                <a:latin typeface="SimSun" panose="02010600030101010101" pitchFamily="2" charset="-122"/>
              </a:rPr>
              <a:t>20%</a:t>
            </a:r>
          </a:p>
          <a:p>
            <a:r>
              <a:rPr kumimoji="1" lang="zh-CN" altLang="en-US" sz="2000" dirty="0">
                <a:latin typeface="SimSun" panose="02010600030101010101" pitchFamily="2" charset="-122"/>
              </a:rPr>
              <a:t>始终下跌超</a:t>
            </a:r>
            <a:r>
              <a:rPr kumimoji="1" lang="en-US" altLang="zh-CN" sz="2000" dirty="0">
                <a:latin typeface="SimSun" panose="02010600030101010101" pitchFamily="2" charset="-122"/>
              </a:rPr>
              <a:t>20%  </a:t>
            </a:r>
            <a:r>
              <a:rPr kumimoji="1" lang="zh-CN" altLang="en-US" sz="2000" dirty="0">
                <a:latin typeface="SimSun" panose="02010600030101010101" pitchFamily="2" charset="-122"/>
              </a:rPr>
              <a:t>亏损为指数跌幅</a:t>
            </a:r>
            <a:endParaRPr kumimoji="1" lang="zh-CN" altLang="en-US" sz="1800" dirty="0">
              <a:latin typeface="SimSun" panose="02010600030101010101" pitchFamily="2" charset="-122"/>
            </a:endParaRPr>
          </a:p>
        </p:txBody>
      </p:sp>
      <p:pic>
        <p:nvPicPr>
          <p:cNvPr id="5" name="图片 4">
            <a:extLst>
              <a:ext uri="{FF2B5EF4-FFF2-40B4-BE49-F238E27FC236}">
                <a16:creationId xmlns:a16="http://schemas.microsoft.com/office/drawing/2014/main" id="{C119A5DB-A2FC-C056-A621-F7F99884EF79}"/>
              </a:ext>
            </a:extLst>
          </p:cNvPr>
          <p:cNvPicPr>
            <a:picLocks noChangeAspect="1"/>
          </p:cNvPicPr>
          <p:nvPr/>
        </p:nvPicPr>
        <p:blipFill>
          <a:blip r:embed="rId2"/>
          <a:stretch>
            <a:fillRect/>
          </a:stretch>
        </p:blipFill>
        <p:spPr>
          <a:xfrm>
            <a:off x="5819003" y="1420824"/>
            <a:ext cx="5785022" cy="4016352"/>
          </a:xfrm>
          <a:prstGeom prst="rect">
            <a:avLst/>
          </a:prstGeom>
        </p:spPr>
      </p:pic>
    </p:spTree>
    <p:extLst>
      <p:ext uri="{BB962C8B-B14F-4D97-AF65-F5344CB8AC3E}">
        <p14:creationId xmlns:p14="http://schemas.microsoft.com/office/powerpoint/2010/main" val="13801087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625CE3-1569-D5B6-C1CA-3E1D6FB3ADC9}"/>
              </a:ext>
            </a:extLst>
          </p:cNvPr>
          <p:cNvSpPr>
            <a:spLocks noGrp="1"/>
          </p:cNvSpPr>
          <p:nvPr>
            <p:ph type="sldNum" sz="quarter" idx="10"/>
          </p:nvPr>
        </p:nvSpPr>
        <p:spPr/>
        <p:txBody>
          <a:bodyPr/>
          <a:lstStyle/>
          <a:p>
            <a:fld id="{F56ABC50-C693-6145-8FE9-48A83A944B62}" type="slidenum">
              <a:rPr kumimoji="1" lang="zh-CN" altLang="en-US" smtClean="0"/>
              <a:pPr/>
              <a:t>70</a:t>
            </a:fld>
            <a:endParaRPr kumimoji="1" lang="zh-CN" altLang="en-US"/>
          </a:p>
        </p:txBody>
      </p:sp>
      <p:pic>
        <p:nvPicPr>
          <p:cNvPr id="3" name="图片 2">
            <a:extLst>
              <a:ext uri="{FF2B5EF4-FFF2-40B4-BE49-F238E27FC236}">
                <a16:creationId xmlns:a16="http://schemas.microsoft.com/office/drawing/2014/main" id="{5D412C37-18ED-B1BD-CB87-AB6043FF39C5}"/>
              </a:ext>
            </a:extLst>
          </p:cNvPr>
          <p:cNvPicPr>
            <a:picLocks noChangeAspect="1"/>
          </p:cNvPicPr>
          <p:nvPr/>
        </p:nvPicPr>
        <p:blipFill>
          <a:blip r:embed="rId2"/>
          <a:stretch>
            <a:fillRect/>
          </a:stretch>
        </p:blipFill>
        <p:spPr>
          <a:xfrm>
            <a:off x="2755900" y="641350"/>
            <a:ext cx="6680200" cy="5575300"/>
          </a:xfrm>
          <a:prstGeom prst="rect">
            <a:avLst/>
          </a:prstGeom>
        </p:spPr>
      </p:pic>
      <p:sp>
        <p:nvSpPr>
          <p:cNvPr id="4" name="矩形 3">
            <a:extLst>
              <a:ext uri="{FF2B5EF4-FFF2-40B4-BE49-F238E27FC236}">
                <a16:creationId xmlns:a16="http://schemas.microsoft.com/office/drawing/2014/main" id="{1B4535A1-1C65-170C-C4C1-D7F65E76CBA4}"/>
              </a:ext>
            </a:extLst>
          </p:cNvPr>
          <p:cNvSpPr/>
          <p:nvPr/>
        </p:nvSpPr>
        <p:spPr>
          <a:xfrm>
            <a:off x="2768301" y="1267679"/>
            <a:ext cx="6667799" cy="2491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C706B52-E846-5F04-0169-E49829D6A284}"/>
              </a:ext>
            </a:extLst>
          </p:cNvPr>
          <p:cNvSpPr/>
          <p:nvPr/>
        </p:nvSpPr>
        <p:spPr>
          <a:xfrm>
            <a:off x="2768301" y="1710535"/>
            <a:ext cx="6667799" cy="2491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CA9C64AB-2865-7617-646F-17BA88132370}"/>
              </a:ext>
            </a:extLst>
          </p:cNvPr>
          <p:cNvSpPr/>
          <p:nvPr/>
        </p:nvSpPr>
        <p:spPr>
          <a:xfrm>
            <a:off x="2768301" y="2143158"/>
            <a:ext cx="6667799" cy="2491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24AD2CB-3651-1A07-32FB-3C914312546F}"/>
              </a:ext>
            </a:extLst>
          </p:cNvPr>
          <p:cNvSpPr/>
          <p:nvPr/>
        </p:nvSpPr>
        <p:spPr>
          <a:xfrm>
            <a:off x="2768301" y="3615076"/>
            <a:ext cx="6667799" cy="2491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1BD854E-5C0C-02CE-59CF-2DACB82B09EA}"/>
              </a:ext>
            </a:extLst>
          </p:cNvPr>
          <p:cNvSpPr/>
          <p:nvPr/>
        </p:nvSpPr>
        <p:spPr>
          <a:xfrm>
            <a:off x="2768301" y="5086993"/>
            <a:ext cx="6667799" cy="2491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B44B96A-8DA8-E43E-81ED-E12F8E72D358}"/>
              </a:ext>
            </a:extLst>
          </p:cNvPr>
          <p:cNvSpPr/>
          <p:nvPr/>
        </p:nvSpPr>
        <p:spPr>
          <a:xfrm>
            <a:off x="2755900" y="5465746"/>
            <a:ext cx="6667799" cy="2491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391585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503CC32-4777-2335-0A8B-D736B9C7025A}"/>
              </a:ext>
            </a:extLst>
          </p:cNvPr>
          <p:cNvSpPr>
            <a:spLocks noGrp="1"/>
          </p:cNvSpPr>
          <p:nvPr>
            <p:ph type="sldNum" sz="quarter" idx="10"/>
          </p:nvPr>
        </p:nvSpPr>
        <p:spPr/>
        <p:txBody>
          <a:bodyPr/>
          <a:lstStyle/>
          <a:p>
            <a:fld id="{F56ABC50-C693-6145-8FE9-48A83A944B62}" type="slidenum">
              <a:rPr kumimoji="1" lang="zh-CN" altLang="en-US" smtClean="0"/>
              <a:pPr/>
              <a:t>71</a:t>
            </a:fld>
            <a:endParaRPr kumimoji="1" lang="zh-CN" altLang="en-US"/>
          </a:p>
        </p:txBody>
      </p:sp>
      <p:pic>
        <p:nvPicPr>
          <p:cNvPr id="3" name="图片 2">
            <a:extLst>
              <a:ext uri="{FF2B5EF4-FFF2-40B4-BE49-F238E27FC236}">
                <a16:creationId xmlns:a16="http://schemas.microsoft.com/office/drawing/2014/main" id="{717A946C-0342-590D-5259-F412E78DFE7E}"/>
              </a:ext>
            </a:extLst>
          </p:cNvPr>
          <p:cNvPicPr>
            <a:picLocks noChangeAspect="1"/>
          </p:cNvPicPr>
          <p:nvPr/>
        </p:nvPicPr>
        <p:blipFill>
          <a:blip r:embed="rId2"/>
          <a:stretch>
            <a:fillRect/>
          </a:stretch>
        </p:blipFill>
        <p:spPr>
          <a:xfrm>
            <a:off x="2573676" y="1365827"/>
            <a:ext cx="7044648" cy="4126345"/>
          </a:xfrm>
          <a:prstGeom prst="rect">
            <a:avLst/>
          </a:prstGeom>
        </p:spPr>
      </p:pic>
    </p:spTree>
    <p:extLst>
      <p:ext uri="{BB962C8B-B14F-4D97-AF65-F5344CB8AC3E}">
        <p14:creationId xmlns:p14="http://schemas.microsoft.com/office/powerpoint/2010/main" val="3324355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C709C44-319A-25AE-0BC4-E2FB6D64E888}"/>
              </a:ext>
            </a:extLst>
          </p:cNvPr>
          <p:cNvSpPr>
            <a:spLocks noGrp="1"/>
          </p:cNvSpPr>
          <p:nvPr>
            <p:ph type="sldNum" sz="quarter" idx="10"/>
          </p:nvPr>
        </p:nvSpPr>
        <p:spPr/>
        <p:txBody>
          <a:bodyPr/>
          <a:lstStyle/>
          <a:p>
            <a:fld id="{F56ABC50-C693-6145-8FE9-48A83A944B62}" type="slidenum">
              <a:rPr kumimoji="1" lang="zh-CN" altLang="en-US" smtClean="0"/>
              <a:pPr/>
              <a:t>72</a:t>
            </a:fld>
            <a:endParaRPr kumimoji="1" lang="zh-CN" altLang="en-US"/>
          </a:p>
        </p:txBody>
      </p:sp>
      <p:pic>
        <p:nvPicPr>
          <p:cNvPr id="4" name="图片 3">
            <a:extLst>
              <a:ext uri="{FF2B5EF4-FFF2-40B4-BE49-F238E27FC236}">
                <a16:creationId xmlns:a16="http://schemas.microsoft.com/office/drawing/2014/main" id="{9BC75C21-137D-554F-8E0E-1525F156B35F}"/>
              </a:ext>
            </a:extLst>
          </p:cNvPr>
          <p:cNvPicPr>
            <a:picLocks noChangeAspect="1"/>
          </p:cNvPicPr>
          <p:nvPr/>
        </p:nvPicPr>
        <p:blipFill>
          <a:blip r:embed="rId2"/>
          <a:stretch>
            <a:fillRect/>
          </a:stretch>
        </p:blipFill>
        <p:spPr>
          <a:xfrm>
            <a:off x="2314863" y="819150"/>
            <a:ext cx="6731000" cy="5219700"/>
          </a:xfrm>
          <a:prstGeom prst="rect">
            <a:avLst/>
          </a:prstGeom>
        </p:spPr>
      </p:pic>
      <p:sp>
        <p:nvSpPr>
          <p:cNvPr id="3" name="矩形 2">
            <a:extLst>
              <a:ext uri="{FF2B5EF4-FFF2-40B4-BE49-F238E27FC236}">
                <a16:creationId xmlns:a16="http://schemas.microsoft.com/office/drawing/2014/main" id="{78C98F08-88CB-40A1-8EF2-CC4855F54747}"/>
              </a:ext>
            </a:extLst>
          </p:cNvPr>
          <p:cNvSpPr/>
          <p:nvPr/>
        </p:nvSpPr>
        <p:spPr>
          <a:xfrm>
            <a:off x="2120039" y="2842912"/>
            <a:ext cx="6925824" cy="2972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59A758F8-A858-E836-EB6F-4D33835A39BE}"/>
              </a:ext>
            </a:extLst>
          </p:cNvPr>
          <p:cNvSpPr/>
          <p:nvPr/>
        </p:nvSpPr>
        <p:spPr>
          <a:xfrm>
            <a:off x="2120039" y="4699422"/>
            <a:ext cx="6925824" cy="46445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D8751D7-980E-374A-FB13-805DB3ABDFA6}"/>
              </a:ext>
            </a:extLst>
          </p:cNvPr>
          <p:cNvSpPr/>
          <p:nvPr/>
        </p:nvSpPr>
        <p:spPr>
          <a:xfrm>
            <a:off x="2120039" y="5349025"/>
            <a:ext cx="6925824" cy="2433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1B81665-EFAA-0B1F-D0DF-87705BB34E3A}"/>
              </a:ext>
            </a:extLst>
          </p:cNvPr>
          <p:cNvSpPr/>
          <p:nvPr/>
        </p:nvSpPr>
        <p:spPr>
          <a:xfrm>
            <a:off x="2120039" y="1766056"/>
            <a:ext cx="6925824" cy="2972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50363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C709C44-319A-25AE-0BC4-E2FB6D64E888}"/>
              </a:ext>
            </a:extLst>
          </p:cNvPr>
          <p:cNvSpPr>
            <a:spLocks noGrp="1"/>
          </p:cNvSpPr>
          <p:nvPr>
            <p:ph type="sldNum" sz="quarter" idx="10"/>
          </p:nvPr>
        </p:nvSpPr>
        <p:spPr/>
        <p:txBody>
          <a:bodyPr/>
          <a:lstStyle/>
          <a:p>
            <a:fld id="{F56ABC50-C693-6145-8FE9-48A83A944B62}" type="slidenum">
              <a:rPr kumimoji="1" lang="zh-CN" altLang="en-US" smtClean="0"/>
              <a:pPr/>
              <a:t>73</a:t>
            </a:fld>
            <a:endParaRPr kumimoji="1" lang="zh-CN" altLang="en-US"/>
          </a:p>
        </p:txBody>
      </p:sp>
      <p:pic>
        <p:nvPicPr>
          <p:cNvPr id="3" name="图片 2">
            <a:extLst>
              <a:ext uri="{FF2B5EF4-FFF2-40B4-BE49-F238E27FC236}">
                <a16:creationId xmlns:a16="http://schemas.microsoft.com/office/drawing/2014/main" id="{1365FA69-466F-F2C2-D913-1C30B10398E8}"/>
              </a:ext>
            </a:extLst>
          </p:cNvPr>
          <p:cNvPicPr>
            <a:picLocks noChangeAspect="1"/>
          </p:cNvPicPr>
          <p:nvPr/>
        </p:nvPicPr>
        <p:blipFill>
          <a:blip r:embed="rId2"/>
          <a:stretch>
            <a:fillRect/>
          </a:stretch>
        </p:blipFill>
        <p:spPr>
          <a:xfrm>
            <a:off x="1776844" y="1601354"/>
            <a:ext cx="8143009" cy="4056255"/>
          </a:xfrm>
          <a:prstGeom prst="rect">
            <a:avLst/>
          </a:prstGeom>
        </p:spPr>
      </p:pic>
      <p:sp>
        <p:nvSpPr>
          <p:cNvPr id="4" name="矩形 3">
            <a:extLst>
              <a:ext uri="{FF2B5EF4-FFF2-40B4-BE49-F238E27FC236}">
                <a16:creationId xmlns:a16="http://schemas.microsoft.com/office/drawing/2014/main" id="{A4815917-3198-0137-11F0-B8FC8B7DE424}"/>
              </a:ext>
            </a:extLst>
          </p:cNvPr>
          <p:cNvSpPr/>
          <p:nvPr/>
        </p:nvSpPr>
        <p:spPr>
          <a:xfrm>
            <a:off x="1785689" y="4177816"/>
            <a:ext cx="8134163" cy="7959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08237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07467E5-EEFB-9181-0BD4-62B77E118666}"/>
              </a:ext>
            </a:extLst>
          </p:cNvPr>
          <p:cNvSpPr>
            <a:spLocks noGrp="1"/>
          </p:cNvSpPr>
          <p:nvPr>
            <p:ph type="sldNum" sz="quarter" idx="10"/>
          </p:nvPr>
        </p:nvSpPr>
        <p:spPr/>
        <p:txBody>
          <a:bodyPr/>
          <a:lstStyle/>
          <a:p>
            <a:fld id="{F56ABC50-C693-6145-8FE9-48A83A944B62}" type="slidenum">
              <a:rPr kumimoji="1" lang="zh-CN" altLang="en-US" smtClean="0"/>
              <a:pPr/>
              <a:t>74</a:t>
            </a:fld>
            <a:endParaRPr kumimoji="1" lang="zh-CN" altLang="en-US"/>
          </a:p>
        </p:txBody>
      </p:sp>
      <p:pic>
        <p:nvPicPr>
          <p:cNvPr id="3" name="图片 2">
            <a:extLst>
              <a:ext uri="{FF2B5EF4-FFF2-40B4-BE49-F238E27FC236}">
                <a16:creationId xmlns:a16="http://schemas.microsoft.com/office/drawing/2014/main" id="{2B45499E-F199-14FF-F5E7-33E5C706A6E5}"/>
              </a:ext>
            </a:extLst>
          </p:cNvPr>
          <p:cNvPicPr>
            <a:picLocks noChangeAspect="1"/>
          </p:cNvPicPr>
          <p:nvPr/>
        </p:nvPicPr>
        <p:blipFill rotWithShape="1">
          <a:blip r:embed="rId2"/>
          <a:srcRect b="77980"/>
          <a:stretch/>
        </p:blipFill>
        <p:spPr>
          <a:xfrm>
            <a:off x="2490647" y="1830532"/>
            <a:ext cx="7210706" cy="3196936"/>
          </a:xfrm>
          <a:prstGeom prst="rect">
            <a:avLst/>
          </a:prstGeom>
        </p:spPr>
      </p:pic>
      <p:sp>
        <p:nvSpPr>
          <p:cNvPr id="4" name="矩形 3">
            <a:extLst>
              <a:ext uri="{FF2B5EF4-FFF2-40B4-BE49-F238E27FC236}">
                <a16:creationId xmlns:a16="http://schemas.microsoft.com/office/drawing/2014/main" id="{F0A99FD4-9790-EA25-D53E-6A1E2C405796}"/>
              </a:ext>
            </a:extLst>
          </p:cNvPr>
          <p:cNvSpPr/>
          <p:nvPr/>
        </p:nvSpPr>
        <p:spPr>
          <a:xfrm>
            <a:off x="2633088" y="3131798"/>
            <a:ext cx="6925824" cy="2972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177251B4-AC3C-2D30-1C76-018E316F3DD2}"/>
              </a:ext>
            </a:extLst>
          </p:cNvPr>
          <p:cNvSpPr/>
          <p:nvPr/>
        </p:nvSpPr>
        <p:spPr>
          <a:xfrm>
            <a:off x="2633088" y="4730266"/>
            <a:ext cx="6925824" cy="2972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40916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63F35D2-BB2A-44B3-9780-E6E251261813}"/>
              </a:ext>
            </a:extLst>
          </p:cNvPr>
          <p:cNvSpPr>
            <a:spLocks noGrp="1"/>
          </p:cNvSpPr>
          <p:nvPr>
            <p:ph type="sldNum" sz="quarter" idx="10"/>
          </p:nvPr>
        </p:nvSpPr>
        <p:spPr/>
        <p:txBody>
          <a:bodyPr/>
          <a:lstStyle/>
          <a:p>
            <a:fld id="{F56ABC50-C693-6145-8FE9-48A83A944B62}" type="slidenum">
              <a:rPr kumimoji="1" lang="zh-CN" altLang="en-US" smtClean="0"/>
              <a:pPr/>
              <a:t>75</a:t>
            </a:fld>
            <a:endParaRPr kumimoji="1" lang="zh-CN" altLang="en-US"/>
          </a:p>
        </p:txBody>
      </p:sp>
      <p:pic>
        <p:nvPicPr>
          <p:cNvPr id="3" name="图片 2">
            <a:extLst>
              <a:ext uri="{FF2B5EF4-FFF2-40B4-BE49-F238E27FC236}">
                <a16:creationId xmlns:a16="http://schemas.microsoft.com/office/drawing/2014/main" id="{DB63651F-8CE3-7B4E-E44E-B4578DD3F2CF}"/>
              </a:ext>
            </a:extLst>
          </p:cNvPr>
          <p:cNvPicPr>
            <a:picLocks noChangeAspect="1"/>
          </p:cNvPicPr>
          <p:nvPr/>
        </p:nvPicPr>
        <p:blipFill rotWithShape="1">
          <a:blip r:embed="rId2"/>
          <a:srcRect t="38182"/>
          <a:stretch/>
        </p:blipFill>
        <p:spPr>
          <a:xfrm>
            <a:off x="3768497" y="600278"/>
            <a:ext cx="4655006" cy="5793906"/>
          </a:xfrm>
          <a:prstGeom prst="rect">
            <a:avLst/>
          </a:prstGeom>
        </p:spPr>
      </p:pic>
    </p:spTree>
    <p:extLst>
      <p:ext uri="{BB962C8B-B14F-4D97-AF65-F5344CB8AC3E}">
        <p14:creationId xmlns:p14="http://schemas.microsoft.com/office/powerpoint/2010/main" val="854832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76</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现金流量表重点科目分析</a:t>
            </a:r>
          </a:p>
        </p:txBody>
      </p:sp>
    </p:spTree>
    <p:extLst>
      <p:ext uri="{BB962C8B-B14F-4D97-AF65-F5344CB8AC3E}">
        <p14:creationId xmlns:p14="http://schemas.microsoft.com/office/powerpoint/2010/main" val="37248856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92642D3-ECA7-AC21-8FD6-9DCE840559D0}"/>
              </a:ext>
            </a:extLst>
          </p:cNvPr>
          <p:cNvSpPr>
            <a:spLocks noGrp="1"/>
          </p:cNvSpPr>
          <p:nvPr>
            <p:ph type="sldNum" sz="quarter" idx="10"/>
          </p:nvPr>
        </p:nvSpPr>
        <p:spPr/>
        <p:txBody>
          <a:bodyPr/>
          <a:lstStyle/>
          <a:p>
            <a:fld id="{F56ABC50-C693-6145-8FE9-48A83A944B62}" type="slidenum">
              <a:rPr kumimoji="1" lang="zh-CN" altLang="en-US" smtClean="0"/>
              <a:pPr/>
              <a:t>77</a:t>
            </a:fld>
            <a:endParaRPr kumimoji="1" lang="zh-CN" altLang="en-US"/>
          </a:p>
        </p:txBody>
      </p:sp>
      <p:grpSp>
        <p:nvGrpSpPr>
          <p:cNvPr id="7" name="组合 6">
            <a:extLst>
              <a:ext uri="{FF2B5EF4-FFF2-40B4-BE49-F238E27FC236}">
                <a16:creationId xmlns:a16="http://schemas.microsoft.com/office/drawing/2014/main" id="{7C206D5F-CFB0-E7B0-26E8-697F3450BA80}"/>
              </a:ext>
            </a:extLst>
          </p:cNvPr>
          <p:cNvGrpSpPr/>
          <p:nvPr/>
        </p:nvGrpSpPr>
        <p:grpSpPr>
          <a:xfrm>
            <a:off x="1934817" y="1547274"/>
            <a:ext cx="8047383" cy="3763452"/>
            <a:chOff x="-256311" y="164497"/>
            <a:chExt cx="7772401" cy="3518121"/>
          </a:xfrm>
        </p:grpSpPr>
        <p:pic>
          <p:nvPicPr>
            <p:cNvPr id="4" name="图片 3">
              <a:extLst>
                <a:ext uri="{FF2B5EF4-FFF2-40B4-BE49-F238E27FC236}">
                  <a16:creationId xmlns:a16="http://schemas.microsoft.com/office/drawing/2014/main" id="{4BA9D72D-509F-2734-4DEF-F5B68F2D2FC5}"/>
                </a:ext>
              </a:extLst>
            </p:cNvPr>
            <p:cNvPicPr>
              <a:picLocks noChangeAspect="1"/>
            </p:cNvPicPr>
            <p:nvPr/>
          </p:nvPicPr>
          <p:blipFill>
            <a:blip r:embed="rId2"/>
            <a:stretch>
              <a:fillRect/>
            </a:stretch>
          </p:blipFill>
          <p:spPr>
            <a:xfrm>
              <a:off x="-256310" y="164497"/>
              <a:ext cx="7772400" cy="2448187"/>
            </a:xfrm>
            <a:prstGeom prst="rect">
              <a:avLst/>
            </a:prstGeom>
          </p:spPr>
        </p:pic>
        <p:sp>
          <p:nvSpPr>
            <p:cNvPr id="3" name="矩形 2">
              <a:extLst>
                <a:ext uri="{FF2B5EF4-FFF2-40B4-BE49-F238E27FC236}">
                  <a16:creationId xmlns:a16="http://schemas.microsoft.com/office/drawing/2014/main" id="{53B2843D-1975-4333-A580-FC4326220444}"/>
                </a:ext>
              </a:extLst>
            </p:cNvPr>
            <p:cNvSpPr/>
            <p:nvPr/>
          </p:nvSpPr>
          <p:spPr>
            <a:xfrm>
              <a:off x="-256311" y="1935188"/>
              <a:ext cx="7543573" cy="2578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07FF646B-03AA-4DD1-AD41-F65DDAF82258}"/>
                </a:ext>
              </a:extLst>
            </p:cNvPr>
            <p:cNvPicPr>
              <a:picLocks noChangeAspect="1"/>
            </p:cNvPicPr>
            <p:nvPr/>
          </p:nvPicPr>
          <p:blipFill>
            <a:blip r:embed="rId3"/>
            <a:stretch>
              <a:fillRect/>
            </a:stretch>
          </p:blipFill>
          <p:spPr>
            <a:xfrm>
              <a:off x="-256310" y="2612684"/>
              <a:ext cx="7772400" cy="1069934"/>
            </a:xfrm>
            <a:prstGeom prst="rect">
              <a:avLst/>
            </a:prstGeom>
          </p:spPr>
        </p:pic>
      </p:grpSp>
      <p:sp>
        <p:nvSpPr>
          <p:cNvPr id="6" name="矩形 5">
            <a:extLst>
              <a:ext uri="{FF2B5EF4-FFF2-40B4-BE49-F238E27FC236}">
                <a16:creationId xmlns:a16="http://schemas.microsoft.com/office/drawing/2014/main" id="{CE5B84C9-D0E0-6D6F-2F89-A70C2AEC5925}"/>
              </a:ext>
            </a:extLst>
          </p:cNvPr>
          <p:cNvSpPr/>
          <p:nvPr/>
        </p:nvSpPr>
        <p:spPr>
          <a:xfrm>
            <a:off x="1934816" y="2700870"/>
            <a:ext cx="7810459" cy="715688"/>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543880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25205C0-9905-023A-0F6C-D024B98142D0}"/>
              </a:ext>
            </a:extLst>
          </p:cNvPr>
          <p:cNvSpPr>
            <a:spLocks noGrp="1"/>
          </p:cNvSpPr>
          <p:nvPr>
            <p:ph type="sldNum" sz="quarter" idx="10"/>
          </p:nvPr>
        </p:nvSpPr>
        <p:spPr/>
        <p:txBody>
          <a:bodyPr/>
          <a:lstStyle/>
          <a:p>
            <a:fld id="{F56ABC50-C693-6145-8FE9-48A83A944B62}" type="slidenum">
              <a:rPr kumimoji="1" lang="zh-CN" altLang="en-US" smtClean="0"/>
              <a:pPr/>
              <a:t>78</a:t>
            </a:fld>
            <a:endParaRPr kumimoji="1" lang="zh-CN" altLang="en-US"/>
          </a:p>
        </p:txBody>
      </p:sp>
      <p:pic>
        <p:nvPicPr>
          <p:cNvPr id="3" name="图片 2">
            <a:extLst>
              <a:ext uri="{FF2B5EF4-FFF2-40B4-BE49-F238E27FC236}">
                <a16:creationId xmlns:a16="http://schemas.microsoft.com/office/drawing/2014/main" id="{47990642-2B31-014B-29C6-4F8A875DDD95}"/>
              </a:ext>
            </a:extLst>
          </p:cNvPr>
          <p:cNvPicPr>
            <a:picLocks noChangeAspect="1"/>
          </p:cNvPicPr>
          <p:nvPr/>
        </p:nvPicPr>
        <p:blipFill>
          <a:blip r:embed="rId2"/>
          <a:stretch>
            <a:fillRect/>
          </a:stretch>
        </p:blipFill>
        <p:spPr>
          <a:xfrm>
            <a:off x="2406650" y="1060450"/>
            <a:ext cx="7378700" cy="5041900"/>
          </a:xfrm>
          <a:prstGeom prst="rect">
            <a:avLst/>
          </a:prstGeom>
        </p:spPr>
      </p:pic>
    </p:spTree>
    <p:extLst>
      <p:ext uri="{BB962C8B-B14F-4D97-AF65-F5344CB8AC3E}">
        <p14:creationId xmlns:p14="http://schemas.microsoft.com/office/powerpoint/2010/main" val="3878407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E5ED901-3578-1BFF-2440-664BA415C1E3}"/>
              </a:ext>
            </a:extLst>
          </p:cNvPr>
          <p:cNvSpPr>
            <a:spLocks noGrp="1"/>
          </p:cNvSpPr>
          <p:nvPr>
            <p:ph type="sldNum" sz="quarter" idx="10"/>
          </p:nvPr>
        </p:nvSpPr>
        <p:spPr/>
        <p:txBody>
          <a:bodyPr/>
          <a:lstStyle/>
          <a:p>
            <a:fld id="{F56ABC50-C693-6145-8FE9-48A83A944B62}" type="slidenum">
              <a:rPr kumimoji="1" lang="zh-CN" altLang="en-US" smtClean="0"/>
              <a:pPr/>
              <a:t>79</a:t>
            </a:fld>
            <a:endParaRPr kumimoji="1" lang="zh-CN" altLang="en-US"/>
          </a:p>
        </p:txBody>
      </p:sp>
      <p:grpSp>
        <p:nvGrpSpPr>
          <p:cNvPr id="6" name="组合 5">
            <a:extLst>
              <a:ext uri="{FF2B5EF4-FFF2-40B4-BE49-F238E27FC236}">
                <a16:creationId xmlns:a16="http://schemas.microsoft.com/office/drawing/2014/main" id="{AB6D190B-A9A6-3EC5-526D-14276A4D55C0}"/>
              </a:ext>
            </a:extLst>
          </p:cNvPr>
          <p:cNvGrpSpPr/>
          <p:nvPr/>
        </p:nvGrpSpPr>
        <p:grpSpPr>
          <a:xfrm>
            <a:off x="2406650" y="1423266"/>
            <a:ext cx="7378700" cy="4011468"/>
            <a:chOff x="2406650" y="449695"/>
            <a:chExt cx="7378700" cy="4011468"/>
          </a:xfrm>
        </p:grpSpPr>
        <p:pic>
          <p:nvPicPr>
            <p:cNvPr id="3" name="图片 2">
              <a:extLst>
                <a:ext uri="{FF2B5EF4-FFF2-40B4-BE49-F238E27FC236}">
                  <a16:creationId xmlns:a16="http://schemas.microsoft.com/office/drawing/2014/main" id="{8C8222C2-5EA0-0FCB-8ADE-41A6139CFBFE}"/>
                </a:ext>
              </a:extLst>
            </p:cNvPr>
            <p:cNvPicPr>
              <a:picLocks noChangeAspect="1"/>
            </p:cNvPicPr>
            <p:nvPr/>
          </p:nvPicPr>
          <p:blipFill rotWithShape="1">
            <a:blip r:embed="rId2"/>
            <a:srcRect b="81456"/>
            <a:stretch/>
          </p:blipFill>
          <p:spPr>
            <a:xfrm>
              <a:off x="2406650" y="449695"/>
              <a:ext cx="7378700" cy="1212850"/>
            </a:xfrm>
            <a:prstGeom prst="rect">
              <a:avLst/>
            </a:prstGeom>
          </p:spPr>
        </p:pic>
        <p:pic>
          <p:nvPicPr>
            <p:cNvPr id="4" name="图片 3">
              <a:extLst>
                <a:ext uri="{FF2B5EF4-FFF2-40B4-BE49-F238E27FC236}">
                  <a16:creationId xmlns:a16="http://schemas.microsoft.com/office/drawing/2014/main" id="{B4C5A0CE-EF99-9AA4-47E8-B5FBB60E2BF1}"/>
                </a:ext>
              </a:extLst>
            </p:cNvPr>
            <p:cNvPicPr>
              <a:picLocks noChangeAspect="1"/>
            </p:cNvPicPr>
            <p:nvPr/>
          </p:nvPicPr>
          <p:blipFill rotWithShape="1">
            <a:blip r:embed="rId2"/>
            <a:srcRect t="57211"/>
            <a:stretch/>
          </p:blipFill>
          <p:spPr>
            <a:xfrm>
              <a:off x="2406650" y="1662545"/>
              <a:ext cx="7378700" cy="2798618"/>
            </a:xfrm>
            <a:prstGeom prst="rect">
              <a:avLst/>
            </a:prstGeom>
          </p:spPr>
        </p:pic>
      </p:grpSp>
    </p:spTree>
    <p:extLst>
      <p:ext uri="{BB962C8B-B14F-4D97-AF65-F5344CB8AC3E}">
        <p14:creationId xmlns:p14="http://schemas.microsoft.com/office/powerpoint/2010/main" val="1821874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89737B-B646-8EBE-A5C2-3E7083C2D1FE}"/>
              </a:ext>
            </a:extLst>
          </p:cNvPr>
          <p:cNvSpPr>
            <a:spLocks noGrp="1"/>
          </p:cNvSpPr>
          <p:nvPr>
            <p:ph type="title"/>
          </p:nvPr>
        </p:nvSpPr>
        <p:spPr/>
        <p:txBody>
          <a:bodyPr/>
          <a:lstStyle/>
          <a:p>
            <a:r>
              <a:rPr kumimoji="1" lang="zh-CN" altLang="en-US" dirty="0"/>
              <a:t>案例引入</a:t>
            </a:r>
            <a:r>
              <a:rPr kumimoji="1" lang="en-US" altLang="zh-CN" dirty="0"/>
              <a:t>1</a:t>
            </a:r>
            <a:r>
              <a:rPr kumimoji="1" lang="zh-CN" altLang="en-US" dirty="0"/>
              <a:t>：雪球产品</a:t>
            </a:r>
          </a:p>
        </p:txBody>
      </p:sp>
      <p:sp>
        <p:nvSpPr>
          <p:cNvPr id="3" name="灯片编号占位符 2">
            <a:extLst>
              <a:ext uri="{FF2B5EF4-FFF2-40B4-BE49-F238E27FC236}">
                <a16:creationId xmlns:a16="http://schemas.microsoft.com/office/drawing/2014/main" id="{1C792E39-8172-4032-6040-1E6919070996}"/>
              </a:ext>
            </a:extLst>
          </p:cNvPr>
          <p:cNvSpPr>
            <a:spLocks noGrp="1"/>
          </p:cNvSpPr>
          <p:nvPr>
            <p:ph type="sldNum" sz="quarter" idx="10"/>
          </p:nvPr>
        </p:nvSpPr>
        <p:spPr/>
        <p:txBody>
          <a:bodyPr/>
          <a:lstStyle/>
          <a:p>
            <a:fld id="{F56ABC50-C693-6145-8FE9-48A83A944B62}" type="slidenum">
              <a:rPr kumimoji="1" lang="zh-CN" altLang="en-US" smtClean="0"/>
              <a:pPr/>
              <a:t>8</a:t>
            </a:fld>
            <a:endParaRPr kumimoji="1" lang="zh-CN" altLang="en-US"/>
          </a:p>
        </p:txBody>
      </p:sp>
      <p:sp>
        <p:nvSpPr>
          <p:cNvPr id="5" name="文本框 4">
            <a:extLst>
              <a:ext uri="{FF2B5EF4-FFF2-40B4-BE49-F238E27FC236}">
                <a16:creationId xmlns:a16="http://schemas.microsoft.com/office/drawing/2014/main" id="{F31F14DB-AA98-A3E2-F13B-AB6BBF87929F}"/>
              </a:ext>
            </a:extLst>
          </p:cNvPr>
          <p:cNvSpPr txBox="1"/>
          <p:nvPr/>
        </p:nvSpPr>
        <p:spPr>
          <a:xfrm>
            <a:off x="762000" y="1309817"/>
            <a:ext cx="10374059" cy="1866858"/>
          </a:xfrm>
          <a:prstGeom prst="rect">
            <a:avLst/>
          </a:prstGeom>
          <a:noFill/>
        </p:spPr>
        <p:txBody>
          <a:bodyPr wrap="square">
            <a:spAutoFit/>
          </a:bodyPr>
          <a:lstStyle/>
          <a:p>
            <a:pPr>
              <a:lnSpc>
                <a:spcPct val="150000"/>
              </a:lnSpc>
            </a:pPr>
            <a:r>
              <a:rPr lang="zh-CN" altLang="en-US" sz="2000" dirty="0">
                <a:latin typeface="SimSun" panose="02010600030101010101" pitchFamily="2" charset="-122"/>
                <a:ea typeface="SimSun" panose="02010600030101010101" pitchFamily="2" charset="-122"/>
                <a:cs typeface="Times New Roman" panose="02020603050405020304" pitchFamily="18" charset="0"/>
              </a:rPr>
              <a:t>可以发现，“雪球”期权本质上是类似于卖出看跌期权，蕴含的看法就是认为后市不会大跌。而敲入敲出条件，也就是对卖出看跌期权增加了一些持有过程当中可以提前结束期权并获取不同收益的触发条件，将其变成了一个路径依赖的障碍式期权。</a:t>
            </a:r>
            <a:endParaRPr lang="en-US" altLang="zh-CN" sz="2000" dirty="0">
              <a:latin typeface="SimSun" panose="02010600030101010101" pitchFamily="2" charset="-122"/>
              <a:ea typeface="SimSun" panose="02010600030101010101" pitchFamily="2" charset="-122"/>
              <a:cs typeface="Times New Roman" panose="02020603050405020304" pitchFamily="18" charset="0"/>
            </a:endParaRPr>
          </a:p>
          <a:p>
            <a:pPr>
              <a:lnSpc>
                <a:spcPct val="150000"/>
              </a:lnSpc>
            </a:pPr>
            <a:endParaRPr lang="en-US" altLang="zh-CN" sz="2000" dirty="0">
              <a:latin typeface="SimSun" panose="02010600030101010101" pitchFamily="2" charset="-122"/>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440995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E5ED901-3578-1BFF-2440-664BA415C1E3}"/>
              </a:ext>
            </a:extLst>
          </p:cNvPr>
          <p:cNvSpPr>
            <a:spLocks noGrp="1"/>
          </p:cNvSpPr>
          <p:nvPr>
            <p:ph type="sldNum" sz="quarter" idx="10"/>
          </p:nvPr>
        </p:nvSpPr>
        <p:spPr/>
        <p:txBody>
          <a:bodyPr/>
          <a:lstStyle/>
          <a:p>
            <a:fld id="{F56ABC50-C693-6145-8FE9-48A83A944B62}" type="slidenum">
              <a:rPr kumimoji="1" lang="zh-CN" altLang="en-US" smtClean="0"/>
              <a:pPr/>
              <a:t>80</a:t>
            </a:fld>
            <a:endParaRPr kumimoji="1" lang="zh-CN" altLang="en-US"/>
          </a:p>
        </p:txBody>
      </p:sp>
      <p:pic>
        <p:nvPicPr>
          <p:cNvPr id="5" name="图片 4">
            <a:extLst>
              <a:ext uri="{FF2B5EF4-FFF2-40B4-BE49-F238E27FC236}">
                <a16:creationId xmlns:a16="http://schemas.microsoft.com/office/drawing/2014/main" id="{1E06FAB7-6928-89AC-10CB-0D49834C424C}"/>
              </a:ext>
            </a:extLst>
          </p:cNvPr>
          <p:cNvPicPr>
            <a:picLocks noChangeAspect="1"/>
          </p:cNvPicPr>
          <p:nvPr/>
        </p:nvPicPr>
        <p:blipFill>
          <a:blip r:embed="rId2"/>
          <a:stretch>
            <a:fillRect/>
          </a:stretch>
        </p:blipFill>
        <p:spPr>
          <a:xfrm>
            <a:off x="2482850" y="1250950"/>
            <a:ext cx="7226300" cy="4356100"/>
          </a:xfrm>
          <a:prstGeom prst="rect">
            <a:avLst/>
          </a:prstGeom>
        </p:spPr>
      </p:pic>
    </p:spTree>
    <p:extLst>
      <p:ext uri="{BB962C8B-B14F-4D97-AF65-F5344CB8AC3E}">
        <p14:creationId xmlns:p14="http://schemas.microsoft.com/office/powerpoint/2010/main" val="10582498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91E103-6134-44EF-33ED-5D6619EDB30D}"/>
              </a:ext>
            </a:extLst>
          </p:cNvPr>
          <p:cNvSpPr>
            <a:spLocks noGrp="1"/>
          </p:cNvSpPr>
          <p:nvPr>
            <p:ph type="title"/>
          </p:nvPr>
        </p:nvSpPr>
        <p:spPr/>
        <p:txBody>
          <a:bodyPr/>
          <a:lstStyle/>
          <a:p>
            <a:r>
              <a:rPr kumimoji="1" lang="zh-CN" altLang="en-US" dirty="0"/>
              <a:t>永安期货</a:t>
            </a:r>
            <a:r>
              <a:rPr kumimoji="1" lang="en-US" altLang="zh-CN" dirty="0"/>
              <a:t>2023</a:t>
            </a:r>
            <a:r>
              <a:rPr kumimoji="1" lang="zh-CN" altLang="en-US" dirty="0"/>
              <a:t>年报总结与复盘</a:t>
            </a:r>
          </a:p>
        </p:txBody>
      </p:sp>
      <p:sp>
        <p:nvSpPr>
          <p:cNvPr id="3" name="灯片编号占位符 2">
            <a:extLst>
              <a:ext uri="{FF2B5EF4-FFF2-40B4-BE49-F238E27FC236}">
                <a16:creationId xmlns:a16="http://schemas.microsoft.com/office/drawing/2014/main" id="{33712995-839C-CA19-2E29-CCECC045962A}"/>
              </a:ext>
            </a:extLst>
          </p:cNvPr>
          <p:cNvSpPr>
            <a:spLocks noGrp="1"/>
          </p:cNvSpPr>
          <p:nvPr>
            <p:ph type="sldNum" sz="quarter" idx="10"/>
          </p:nvPr>
        </p:nvSpPr>
        <p:spPr/>
        <p:txBody>
          <a:bodyPr/>
          <a:lstStyle/>
          <a:p>
            <a:fld id="{F56ABC50-C693-6145-8FE9-48A83A944B62}" type="slidenum">
              <a:rPr kumimoji="1" lang="zh-CN" altLang="en-US" smtClean="0"/>
              <a:pPr/>
              <a:t>81</a:t>
            </a:fld>
            <a:endParaRPr kumimoji="1" lang="zh-CN" altLang="en-US"/>
          </a:p>
        </p:txBody>
      </p:sp>
      <p:sp>
        <p:nvSpPr>
          <p:cNvPr id="4" name="内容占位符 3">
            <a:extLst>
              <a:ext uri="{FF2B5EF4-FFF2-40B4-BE49-F238E27FC236}">
                <a16:creationId xmlns:a16="http://schemas.microsoft.com/office/drawing/2014/main" id="{2B5F74D9-661D-8137-0601-B351B6AC7C27}"/>
              </a:ext>
            </a:extLst>
          </p:cNvPr>
          <p:cNvSpPr>
            <a:spLocks noGrp="1"/>
          </p:cNvSpPr>
          <p:nvPr>
            <p:ph sz="quarter" idx="11"/>
          </p:nvPr>
        </p:nvSpPr>
        <p:spPr/>
        <p:txBody>
          <a:bodyPr/>
          <a:lstStyle/>
          <a:p>
            <a:endParaRPr kumimoji="1" lang="zh-CN" altLang="en-US"/>
          </a:p>
        </p:txBody>
      </p:sp>
    </p:spTree>
    <p:extLst>
      <p:ext uri="{BB962C8B-B14F-4D97-AF65-F5344CB8AC3E}">
        <p14:creationId xmlns:p14="http://schemas.microsoft.com/office/powerpoint/2010/main" val="2491399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3FFD082-3420-BA9A-4F9C-A2448D4BD3C1}"/>
              </a:ext>
            </a:extLst>
          </p:cNvPr>
          <p:cNvPicPr>
            <a:picLocks noChangeAspect="1"/>
          </p:cNvPicPr>
          <p:nvPr/>
        </p:nvPicPr>
        <p:blipFill>
          <a:blip r:embed="rId2"/>
          <a:stretch>
            <a:fillRect/>
          </a:stretch>
        </p:blipFill>
        <p:spPr>
          <a:xfrm>
            <a:off x="3632200" y="1585637"/>
            <a:ext cx="4927600" cy="1181100"/>
          </a:xfrm>
          <a:prstGeom prst="rect">
            <a:avLst/>
          </a:prstGeom>
        </p:spPr>
      </p:pic>
      <p:sp>
        <p:nvSpPr>
          <p:cNvPr id="2" name="标题 1">
            <a:extLst>
              <a:ext uri="{FF2B5EF4-FFF2-40B4-BE49-F238E27FC236}">
                <a16:creationId xmlns:a16="http://schemas.microsoft.com/office/drawing/2014/main" id="{138E0C7C-650B-B50D-4FA7-378364ADDA4C}"/>
              </a:ext>
            </a:extLst>
          </p:cNvPr>
          <p:cNvSpPr>
            <a:spLocks noGrp="1"/>
          </p:cNvSpPr>
          <p:nvPr>
            <p:ph type="ctrTitle"/>
          </p:nvPr>
        </p:nvSpPr>
        <p:spPr>
          <a:xfrm>
            <a:off x="1524000" y="1586189"/>
            <a:ext cx="9144000" cy="2387600"/>
          </a:xfrm>
        </p:spPr>
        <p:txBody>
          <a:bodyPr/>
          <a:lstStyle/>
          <a:p>
            <a:r>
              <a:rPr kumimoji="1" lang="zh-CN" altLang="en-US" dirty="0"/>
              <a:t>江西铜业</a:t>
            </a:r>
            <a:r>
              <a:rPr kumimoji="1" lang="en-US" altLang="zh-CN" dirty="0"/>
              <a:t>2023</a:t>
            </a:r>
            <a:r>
              <a:rPr kumimoji="1" lang="zh-CN" altLang="en-US" dirty="0"/>
              <a:t>年年报</a:t>
            </a:r>
          </a:p>
        </p:txBody>
      </p:sp>
      <p:sp>
        <p:nvSpPr>
          <p:cNvPr id="4" name="灯片编号占位符 3">
            <a:extLst>
              <a:ext uri="{FF2B5EF4-FFF2-40B4-BE49-F238E27FC236}">
                <a16:creationId xmlns:a16="http://schemas.microsoft.com/office/drawing/2014/main" id="{E8EB701A-B99A-B1C5-5186-FB347682E779}"/>
              </a:ext>
            </a:extLst>
          </p:cNvPr>
          <p:cNvSpPr>
            <a:spLocks noGrp="1"/>
          </p:cNvSpPr>
          <p:nvPr>
            <p:ph type="sldNum" sz="quarter" idx="12"/>
          </p:nvPr>
        </p:nvSpPr>
        <p:spPr/>
        <p:txBody>
          <a:bodyPr/>
          <a:lstStyle/>
          <a:p>
            <a:fld id="{F56ABC50-C693-6145-8FE9-48A83A944B62}" type="slidenum">
              <a:rPr kumimoji="1" lang="zh-CN" altLang="en-US" smtClean="0"/>
              <a:t>82</a:t>
            </a:fld>
            <a:endParaRPr kumimoji="1" lang="zh-CN" altLang="en-US"/>
          </a:p>
        </p:txBody>
      </p:sp>
    </p:spTree>
    <p:extLst>
      <p:ext uri="{BB962C8B-B14F-4D97-AF65-F5344CB8AC3E}">
        <p14:creationId xmlns:p14="http://schemas.microsoft.com/office/powerpoint/2010/main" val="8957025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38A814-E2BF-FFE3-79BD-B39D2B36C0EC}"/>
              </a:ext>
            </a:extLst>
          </p:cNvPr>
          <p:cNvSpPr>
            <a:spLocks noGrp="1"/>
          </p:cNvSpPr>
          <p:nvPr>
            <p:ph type="title"/>
          </p:nvPr>
        </p:nvSpPr>
        <p:spPr/>
        <p:txBody>
          <a:bodyPr/>
          <a:lstStyle/>
          <a:p>
            <a:r>
              <a:rPr kumimoji="1" lang="zh-CN" altLang="en-US" dirty="0"/>
              <a:t>江西铜业年报分析目录</a:t>
            </a:r>
          </a:p>
        </p:txBody>
      </p:sp>
      <p:sp>
        <p:nvSpPr>
          <p:cNvPr id="3" name="灯片编号占位符 2">
            <a:extLst>
              <a:ext uri="{FF2B5EF4-FFF2-40B4-BE49-F238E27FC236}">
                <a16:creationId xmlns:a16="http://schemas.microsoft.com/office/drawing/2014/main" id="{C8301324-F0EF-CFE1-1A8C-CE9C166E5D0C}"/>
              </a:ext>
            </a:extLst>
          </p:cNvPr>
          <p:cNvSpPr>
            <a:spLocks noGrp="1"/>
          </p:cNvSpPr>
          <p:nvPr>
            <p:ph type="sldNum" sz="quarter" idx="10"/>
          </p:nvPr>
        </p:nvSpPr>
        <p:spPr/>
        <p:txBody>
          <a:bodyPr/>
          <a:lstStyle/>
          <a:p>
            <a:fld id="{F56ABC50-C693-6145-8FE9-48A83A944B62}" type="slidenum">
              <a:rPr kumimoji="1" lang="zh-CN" altLang="en-US" smtClean="0"/>
              <a:pPr/>
              <a:t>83</a:t>
            </a:fld>
            <a:endParaRPr kumimoji="1" lang="zh-CN" altLang="en-US"/>
          </a:p>
        </p:txBody>
      </p:sp>
      <p:grpSp>
        <p:nvGrpSpPr>
          <p:cNvPr id="5" name="组合 4">
            <a:extLst>
              <a:ext uri="{FF2B5EF4-FFF2-40B4-BE49-F238E27FC236}">
                <a16:creationId xmlns:a16="http://schemas.microsoft.com/office/drawing/2014/main" id="{DE648763-BB1C-E79C-281B-6F908189AF2B}"/>
              </a:ext>
            </a:extLst>
          </p:cNvPr>
          <p:cNvGrpSpPr/>
          <p:nvPr/>
        </p:nvGrpSpPr>
        <p:grpSpPr>
          <a:xfrm>
            <a:off x="1445070" y="1490692"/>
            <a:ext cx="8800956" cy="469150"/>
            <a:chOff x="1586839" y="1469209"/>
            <a:chExt cx="8334740" cy="531812"/>
          </a:xfrm>
          <a:solidFill>
            <a:srgbClr val="FCE7DC"/>
          </a:solidFill>
        </p:grpSpPr>
        <p:sp>
          <p:nvSpPr>
            <p:cNvPr id="6" name="Round Diagonal Corner Rectangle 5">
              <a:extLst>
                <a:ext uri="{FF2B5EF4-FFF2-40B4-BE49-F238E27FC236}">
                  <a16:creationId xmlns:a16="http://schemas.microsoft.com/office/drawing/2014/main" id="{A483B945-2FBA-EE02-36A4-D838B16DC3D5}"/>
                </a:ext>
              </a:extLst>
            </p:cNvPr>
            <p:cNvSpPr>
              <a:spLocks noChangeArrowheads="1"/>
            </p:cNvSpPr>
            <p:nvPr/>
          </p:nvSpPr>
          <p:spPr bwMode="gray">
            <a:xfrm>
              <a:off x="1586839" y="1469209"/>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公司对套期工具的应用</a:t>
              </a:r>
            </a:p>
          </p:txBody>
        </p:sp>
        <p:sp>
          <p:nvSpPr>
            <p:cNvPr id="7" name="Round Diagonal Corner Rectangle 5">
              <a:extLst>
                <a:ext uri="{FF2B5EF4-FFF2-40B4-BE49-F238E27FC236}">
                  <a16:creationId xmlns:a16="http://schemas.microsoft.com/office/drawing/2014/main" id="{8ADCD4A7-5794-3FF9-160D-E36C28A8F63D}"/>
                </a:ext>
              </a:extLst>
            </p:cNvPr>
            <p:cNvSpPr>
              <a:spLocks noChangeArrowheads="1"/>
            </p:cNvSpPr>
            <p:nvPr/>
          </p:nvSpPr>
          <p:spPr bwMode="gray">
            <a:xfrm>
              <a:off x="9059195" y="1483114"/>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84</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B747E050-FF05-BB37-AC37-9988DF308ACB}"/>
              </a:ext>
            </a:extLst>
          </p:cNvPr>
          <p:cNvGrpSpPr/>
          <p:nvPr/>
        </p:nvGrpSpPr>
        <p:grpSpPr>
          <a:xfrm>
            <a:off x="1445070" y="2114134"/>
            <a:ext cx="8800956" cy="469150"/>
            <a:chOff x="1586838" y="1780540"/>
            <a:chExt cx="8335508" cy="531812"/>
          </a:xfrm>
          <a:solidFill>
            <a:srgbClr val="FCE7DC"/>
          </a:solidFill>
        </p:grpSpPr>
        <p:sp>
          <p:nvSpPr>
            <p:cNvPr id="9" name="Round Diagonal Corner Rectangle 5">
              <a:extLst>
                <a:ext uri="{FF2B5EF4-FFF2-40B4-BE49-F238E27FC236}">
                  <a16:creationId xmlns:a16="http://schemas.microsoft.com/office/drawing/2014/main" id="{59D86C4E-EB45-0D68-D72C-9B5B17FFF844}"/>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2.</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 公允价值套期</a:t>
              </a:r>
            </a:p>
          </p:txBody>
        </p:sp>
        <p:sp>
          <p:nvSpPr>
            <p:cNvPr id="10" name="Round Diagonal Corner Rectangle 5">
              <a:extLst>
                <a:ext uri="{FF2B5EF4-FFF2-40B4-BE49-F238E27FC236}">
                  <a16:creationId xmlns:a16="http://schemas.microsoft.com/office/drawing/2014/main" id="{F0F833FE-61DB-A2CF-3563-24F82EE6C812}"/>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91</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11" name="组合 10">
            <a:extLst>
              <a:ext uri="{FF2B5EF4-FFF2-40B4-BE49-F238E27FC236}">
                <a16:creationId xmlns:a16="http://schemas.microsoft.com/office/drawing/2014/main" id="{6289AE8C-880C-9229-2084-231A5D1A0D8C}"/>
              </a:ext>
            </a:extLst>
          </p:cNvPr>
          <p:cNvGrpSpPr/>
          <p:nvPr/>
        </p:nvGrpSpPr>
        <p:grpSpPr>
          <a:xfrm>
            <a:off x="1445070" y="2747705"/>
            <a:ext cx="8800956" cy="469150"/>
            <a:chOff x="1586838" y="1780540"/>
            <a:chExt cx="8335508" cy="531812"/>
          </a:xfrm>
          <a:solidFill>
            <a:srgbClr val="FCE7DC"/>
          </a:solidFill>
        </p:grpSpPr>
        <p:sp>
          <p:nvSpPr>
            <p:cNvPr id="12" name="Round Diagonal Corner Rectangle 5">
              <a:extLst>
                <a:ext uri="{FF2B5EF4-FFF2-40B4-BE49-F238E27FC236}">
                  <a16:creationId xmlns:a16="http://schemas.microsoft.com/office/drawing/2014/main" id="{2252E9BA-5434-F10F-305A-6A5115ACA108}"/>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3.</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 现金流量套期</a:t>
              </a:r>
            </a:p>
          </p:txBody>
        </p:sp>
        <p:sp>
          <p:nvSpPr>
            <p:cNvPr id="13" name="Round Diagonal Corner Rectangle 5">
              <a:extLst>
                <a:ext uri="{FF2B5EF4-FFF2-40B4-BE49-F238E27FC236}">
                  <a16:creationId xmlns:a16="http://schemas.microsoft.com/office/drawing/2014/main" id="{10FE32FD-ACE5-EF40-8569-AEF6D074C76D}"/>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94</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14" name="组合 13">
            <a:extLst>
              <a:ext uri="{FF2B5EF4-FFF2-40B4-BE49-F238E27FC236}">
                <a16:creationId xmlns:a16="http://schemas.microsoft.com/office/drawing/2014/main" id="{BBC76741-4D5F-D1AB-9493-AEF4647FB4B8}"/>
              </a:ext>
            </a:extLst>
          </p:cNvPr>
          <p:cNvGrpSpPr/>
          <p:nvPr/>
        </p:nvGrpSpPr>
        <p:grpSpPr>
          <a:xfrm>
            <a:off x="1445070" y="3405811"/>
            <a:ext cx="8800956" cy="469150"/>
            <a:chOff x="1586838" y="1780540"/>
            <a:chExt cx="8335508" cy="531812"/>
          </a:xfrm>
          <a:solidFill>
            <a:srgbClr val="FCE7DC"/>
          </a:solidFill>
        </p:grpSpPr>
        <p:sp>
          <p:nvSpPr>
            <p:cNvPr id="15" name="Round Diagonal Corner Rectangle 5">
              <a:extLst>
                <a:ext uri="{FF2B5EF4-FFF2-40B4-BE49-F238E27FC236}">
                  <a16:creationId xmlns:a16="http://schemas.microsoft.com/office/drawing/2014/main" id="{D4E69E37-9584-1BA1-A43B-235855611D97}"/>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4.</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非有效套期及未被指定为套期的衍生工具 </a:t>
              </a:r>
            </a:p>
          </p:txBody>
        </p:sp>
        <p:sp>
          <p:nvSpPr>
            <p:cNvPr id="16" name="Round Diagonal Corner Rectangle 5">
              <a:extLst>
                <a:ext uri="{FF2B5EF4-FFF2-40B4-BE49-F238E27FC236}">
                  <a16:creationId xmlns:a16="http://schemas.microsoft.com/office/drawing/2014/main" id="{5F149252-9413-4CEA-B803-0326C07E6D1E}"/>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98</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4" name="组合 3">
            <a:extLst>
              <a:ext uri="{FF2B5EF4-FFF2-40B4-BE49-F238E27FC236}">
                <a16:creationId xmlns:a16="http://schemas.microsoft.com/office/drawing/2014/main" id="{C141580C-0486-851E-3D5A-3BCF711EA815}"/>
              </a:ext>
            </a:extLst>
          </p:cNvPr>
          <p:cNvGrpSpPr/>
          <p:nvPr/>
        </p:nvGrpSpPr>
        <p:grpSpPr>
          <a:xfrm>
            <a:off x="1445070" y="4061928"/>
            <a:ext cx="8800956" cy="469150"/>
            <a:chOff x="1586838" y="1780540"/>
            <a:chExt cx="8335508" cy="531812"/>
          </a:xfrm>
          <a:solidFill>
            <a:srgbClr val="FCE7DC"/>
          </a:solidFill>
        </p:grpSpPr>
        <p:sp>
          <p:nvSpPr>
            <p:cNvPr id="17" name="Round Diagonal Corner Rectangle 5">
              <a:extLst>
                <a:ext uri="{FF2B5EF4-FFF2-40B4-BE49-F238E27FC236}">
                  <a16:creationId xmlns:a16="http://schemas.microsoft.com/office/drawing/2014/main" id="{D36E0B69-4070-7C3E-EB70-6CE7ED3301D2}"/>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5.</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套期工具在财报中的体现</a:t>
              </a:r>
            </a:p>
          </p:txBody>
        </p:sp>
        <p:sp>
          <p:nvSpPr>
            <p:cNvPr id="18" name="Round Diagonal Corner Rectangle 5">
              <a:extLst>
                <a:ext uri="{FF2B5EF4-FFF2-40B4-BE49-F238E27FC236}">
                  <a16:creationId xmlns:a16="http://schemas.microsoft.com/office/drawing/2014/main" id="{B1EF9454-01C3-D247-E466-DFD13D6B85B4}"/>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100</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19" name="组合 18">
            <a:extLst>
              <a:ext uri="{FF2B5EF4-FFF2-40B4-BE49-F238E27FC236}">
                <a16:creationId xmlns:a16="http://schemas.microsoft.com/office/drawing/2014/main" id="{6B83E1EC-5F5B-CE97-B644-84184A2264F8}"/>
              </a:ext>
            </a:extLst>
          </p:cNvPr>
          <p:cNvGrpSpPr/>
          <p:nvPr/>
        </p:nvGrpSpPr>
        <p:grpSpPr>
          <a:xfrm>
            <a:off x="1445070" y="4695499"/>
            <a:ext cx="8800956" cy="469150"/>
            <a:chOff x="1586838" y="1780540"/>
            <a:chExt cx="8335508" cy="531812"/>
          </a:xfrm>
          <a:solidFill>
            <a:srgbClr val="FCE7DC"/>
          </a:solidFill>
        </p:grpSpPr>
        <p:sp>
          <p:nvSpPr>
            <p:cNvPr id="20" name="Round Diagonal Corner Rectangle 5">
              <a:extLst>
                <a:ext uri="{FF2B5EF4-FFF2-40B4-BE49-F238E27FC236}">
                  <a16:creationId xmlns:a16="http://schemas.microsoft.com/office/drawing/2014/main" id="{0FCFB424-FC41-AC1E-BD4E-7B30D28973F8}"/>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6.</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套期保值会计处理</a:t>
              </a:r>
            </a:p>
          </p:txBody>
        </p:sp>
        <p:sp>
          <p:nvSpPr>
            <p:cNvPr id="21" name="Round Diagonal Corner Rectangle 5">
              <a:extLst>
                <a:ext uri="{FF2B5EF4-FFF2-40B4-BE49-F238E27FC236}">
                  <a16:creationId xmlns:a16="http://schemas.microsoft.com/office/drawing/2014/main" id="{3A0074F3-159F-70B0-7F83-3CE4BE036CA7}"/>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106</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A182C2CA-1451-00FF-DE43-169FE2F77381}"/>
              </a:ext>
            </a:extLst>
          </p:cNvPr>
          <p:cNvGrpSpPr/>
          <p:nvPr/>
        </p:nvGrpSpPr>
        <p:grpSpPr>
          <a:xfrm>
            <a:off x="1445070" y="5329070"/>
            <a:ext cx="8800956" cy="469150"/>
            <a:chOff x="1586838" y="1780540"/>
            <a:chExt cx="8335508" cy="531812"/>
          </a:xfrm>
          <a:solidFill>
            <a:srgbClr val="FCE7DC"/>
          </a:solidFill>
        </p:grpSpPr>
        <p:sp>
          <p:nvSpPr>
            <p:cNvPr id="23" name="Round Diagonal Corner Rectangle 5">
              <a:extLst>
                <a:ext uri="{FF2B5EF4-FFF2-40B4-BE49-F238E27FC236}">
                  <a16:creationId xmlns:a16="http://schemas.microsoft.com/office/drawing/2014/main" id="{7BE89865-89ED-7680-778C-42863961BE0E}"/>
                </a:ext>
              </a:extLst>
            </p:cNvPr>
            <p:cNvSpPr>
              <a:spLocks noChangeArrowheads="1"/>
            </p:cNvSpPr>
            <p:nvPr/>
          </p:nvSpPr>
          <p:spPr bwMode="gray">
            <a:xfrm>
              <a:off x="1586838" y="1780540"/>
              <a:ext cx="7200000" cy="531812"/>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317582" tIns="38434" rIns="63516" bIns="38434" anchor="ctr"/>
            <a:lstStyle/>
            <a:p>
              <a:pP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a:t>
              </a:r>
              <a:r>
                <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总结复盘</a:t>
              </a:r>
            </a:p>
          </p:txBody>
        </p:sp>
        <p:sp>
          <p:nvSpPr>
            <p:cNvPr id="24" name="Round Diagonal Corner Rectangle 5">
              <a:extLst>
                <a:ext uri="{FF2B5EF4-FFF2-40B4-BE49-F238E27FC236}">
                  <a16:creationId xmlns:a16="http://schemas.microsoft.com/office/drawing/2014/main" id="{14A6C0ED-1874-353A-6A09-2C34DCFD74CE}"/>
                </a:ext>
              </a:extLst>
            </p:cNvPr>
            <p:cNvSpPr>
              <a:spLocks noChangeArrowheads="1"/>
            </p:cNvSpPr>
            <p:nvPr/>
          </p:nvSpPr>
          <p:spPr bwMode="gray">
            <a:xfrm>
              <a:off x="9059962" y="1780540"/>
              <a:ext cx="862384" cy="504000"/>
            </a:xfrm>
            <a:custGeom>
              <a:avLst/>
              <a:gdLst>
                <a:gd name="T0" fmla="*/ 1114217 w 6507163"/>
                <a:gd name="T1" fmla="*/ 244607 h 533400"/>
                <a:gd name="T2" fmla="*/ 557107 w 6507163"/>
                <a:gd name="T3" fmla="*/ 489214 h 533400"/>
                <a:gd name="T4" fmla="*/ 0 w 6507163"/>
                <a:gd name="T5" fmla="*/ 244607 h 533400"/>
                <a:gd name="T6" fmla="*/ 557107 w 6507163"/>
                <a:gd name="T7" fmla="*/ 0 h 533400"/>
                <a:gd name="T8" fmla="*/ 0 60000 65536"/>
                <a:gd name="T9" fmla="*/ 5898240 60000 65536"/>
                <a:gd name="T10" fmla="*/ 11796480 60000 65536"/>
                <a:gd name="T11" fmla="*/ 17694720 60000 65536"/>
                <a:gd name="T12" fmla="*/ 78114 w 6507163"/>
                <a:gd name="T13" fmla="*/ 78114 h 533400"/>
                <a:gd name="T14" fmla="*/ 6429049 w 6507163"/>
                <a:gd name="T15" fmla="*/ 455286 h 533400"/>
              </a:gdLst>
              <a:ahLst/>
              <a:cxnLst>
                <a:cxn ang="T8">
                  <a:pos x="T0" y="T1"/>
                </a:cxn>
                <a:cxn ang="T9">
                  <a:pos x="T2" y="T3"/>
                </a:cxn>
                <a:cxn ang="T10">
                  <a:pos x="T4" y="T5"/>
                </a:cxn>
                <a:cxn ang="T11">
                  <a:pos x="T6" y="T7"/>
                </a:cxn>
              </a:cxnLst>
              <a:rect l="T12" t="T13" r="T14" b="T15"/>
              <a:pathLst>
                <a:path w="6507163" h="533400">
                  <a:moveTo>
                    <a:pt x="0" y="0"/>
                  </a:moveTo>
                  <a:lnTo>
                    <a:pt x="6240463" y="0"/>
                  </a:lnTo>
                  <a:lnTo>
                    <a:pt x="6240462" y="0"/>
                  </a:lnTo>
                  <a:cubicBezTo>
                    <a:pt x="6387757" y="0"/>
                    <a:pt x="6507163" y="119405"/>
                    <a:pt x="6507163" y="266700"/>
                  </a:cubicBezTo>
                  <a:lnTo>
                    <a:pt x="6507163" y="533400"/>
                  </a:lnTo>
                  <a:lnTo>
                    <a:pt x="266700" y="533400"/>
                  </a:lnTo>
                  <a:cubicBezTo>
                    <a:pt x="119405" y="533400"/>
                    <a:pt x="0" y="413994"/>
                    <a:pt x="0" y="266700"/>
                  </a:cubicBezTo>
                  <a:lnTo>
                    <a:pt x="0" y="0"/>
                  </a:lnTo>
                  <a:close/>
                </a:path>
              </a:pathLst>
            </a:custGeom>
            <a:solidFill>
              <a:schemeClr val="bg2">
                <a:lumMod val="20000"/>
                <a:lumOff val="80000"/>
              </a:schemeClr>
            </a:solidFill>
            <a:ln>
              <a:noFill/>
            </a:ln>
          </p:spPr>
          <p:txBody>
            <a:bodyPr wrap="none" lIns="0" tIns="0" rIns="0" bIns="0" anchor="ctr"/>
            <a:lstStyle/>
            <a:p>
              <a:pPr algn="ctr" defTabSz="768108">
                <a:spcBef>
                  <a:spcPct val="0"/>
                </a:spcBef>
              </a:pPr>
              <a:r>
                <a:rPr lang="en-US" altLang="zh-CN"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108</a:t>
              </a:r>
              <a:endParaRPr lang="zh-CN" altLang="en-US" b="1" kern="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40471333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84</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公司对套期工具的应用</a:t>
            </a:r>
          </a:p>
        </p:txBody>
      </p:sp>
    </p:spTree>
    <p:extLst>
      <p:ext uri="{BB962C8B-B14F-4D97-AF65-F5344CB8AC3E}">
        <p14:creationId xmlns:p14="http://schemas.microsoft.com/office/powerpoint/2010/main" val="15638500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A63421-AD28-40D9-3394-DCEF006B653B}"/>
              </a:ext>
            </a:extLst>
          </p:cNvPr>
          <p:cNvSpPr>
            <a:spLocks noGrp="1"/>
          </p:cNvSpPr>
          <p:nvPr>
            <p:ph type="title"/>
          </p:nvPr>
        </p:nvSpPr>
        <p:spPr/>
        <p:txBody>
          <a:bodyPr>
            <a:normAutofit fontScale="90000"/>
          </a:bodyPr>
          <a:lstStyle/>
          <a:p>
            <a:r>
              <a:rPr kumimoji="1" lang="zh-CN" altLang="en-US" dirty="0"/>
              <a:t>补充：公允价值套期、现金流量套期</a:t>
            </a:r>
          </a:p>
        </p:txBody>
      </p:sp>
      <p:sp>
        <p:nvSpPr>
          <p:cNvPr id="3" name="灯片编号占位符 2">
            <a:extLst>
              <a:ext uri="{FF2B5EF4-FFF2-40B4-BE49-F238E27FC236}">
                <a16:creationId xmlns:a16="http://schemas.microsoft.com/office/drawing/2014/main" id="{96BD15D8-85B5-6F97-B8F2-B60005C435FC}"/>
              </a:ext>
            </a:extLst>
          </p:cNvPr>
          <p:cNvSpPr>
            <a:spLocks noGrp="1"/>
          </p:cNvSpPr>
          <p:nvPr>
            <p:ph type="sldNum" sz="quarter" idx="10"/>
          </p:nvPr>
        </p:nvSpPr>
        <p:spPr/>
        <p:txBody>
          <a:bodyPr/>
          <a:lstStyle/>
          <a:p>
            <a:fld id="{F56ABC50-C693-6145-8FE9-48A83A944B62}" type="slidenum">
              <a:rPr kumimoji="1" lang="zh-CN" altLang="en-US" smtClean="0"/>
              <a:pPr/>
              <a:t>85</a:t>
            </a:fld>
            <a:endParaRPr kumimoji="1" lang="zh-CN" altLang="en-US"/>
          </a:p>
        </p:txBody>
      </p:sp>
      <p:graphicFrame>
        <p:nvGraphicFramePr>
          <p:cNvPr id="5" name="表格 3">
            <a:extLst>
              <a:ext uri="{FF2B5EF4-FFF2-40B4-BE49-F238E27FC236}">
                <a16:creationId xmlns:a16="http://schemas.microsoft.com/office/drawing/2014/main" id="{400664EA-7AF8-6B54-E6E0-A200E75EF609}"/>
              </a:ext>
            </a:extLst>
          </p:cNvPr>
          <p:cNvGraphicFramePr>
            <a:graphicFrameLocks noGrp="1"/>
          </p:cNvGraphicFramePr>
          <p:nvPr/>
        </p:nvGraphicFramePr>
        <p:xfrm>
          <a:off x="1473200" y="1334539"/>
          <a:ext cx="9315451" cy="5408386"/>
        </p:xfrm>
        <a:graphic>
          <a:graphicData uri="http://schemas.openxmlformats.org/drawingml/2006/table">
            <a:tbl>
              <a:tblPr firstRow="1" firstCol="1" bandRow="1">
                <a:tableStyleId>{EB344D84-9AFB-497E-A393-DC336BA19D2E}</a:tableStyleId>
              </a:tblPr>
              <a:tblGrid>
                <a:gridCol w="1892300">
                  <a:extLst>
                    <a:ext uri="{9D8B030D-6E8A-4147-A177-3AD203B41FA5}">
                      <a16:colId xmlns:a16="http://schemas.microsoft.com/office/drawing/2014/main" val="4151125507"/>
                    </a:ext>
                  </a:extLst>
                </a:gridCol>
                <a:gridCol w="7423151">
                  <a:extLst>
                    <a:ext uri="{9D8B030D-6E8A-4147-A177-3AD203B41FA5}">
                      <a16:colId xmlns:a16="http://schemas.microsoft.com/office/drawing/2014/main" val="1325764038"/>
                    </a:ext>
                  </a:extLst>
                </a:gridCol>
              </a:tblGrid>
              <a:tr h="2704193">
                <a:tc>
                  <a:txBody>
                    <a:bodyPr/>
                    <a:lstStyle/>
                    <a:p>
                      <a:pPr marL="0" indent="0" algn="ctr">
                        <a:lnSpc>
                          <a:spcPct val="120000"/>
                        </a:lnSpc>
                        <a:buFont typeface="+mj-ea"/>
                        <a:buNone/>
                      </a:pPr>
                      <a:r>
                        <a:rPr lang="zh-CN" altLang="en-US" sz="2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公允价值套期</a:t>
                      </a:r>
                    </a:p>
                  </a:txBody>
                  <a:tcPr anchor="ct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800" dirty="0">
                        <a:solidFill>
                          <a:schemeClr val="tx1"/>
                        </a:solidFill>
                      </a:endParaRPr>
                    </a:p>
                  </a:txBody>
                  <a:tcPr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3595201"/>
                  </a:ext>
                </a:extLst>
              </a:tr>
              <a:tr h="2704193">
                <a:tc>
                  <a:txBody>
                    <a:bodyPr/>
                    <a:lstStyle/>
                    <a:p>
                      <a:pPr marL="0" indent="0" algn="ctr">
                        <a:lnSpc>
                          <a:spcPct val="120000"/>
                        </a:lnSpc>
                        <a:buFont typeface="+mj-ea"/>
                        <a:buNone/>
                      </a:pPr>
                      <a:r>
                        <a:rPr lang="zh-CN" altLang="en-US" sz="2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现金流量套期</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solidFill>
                      <a:schemeClr val="bg1"/>
                    </a:solidFill>
                  </a:tcPr>
                </a:tc>
                <a:tc>
                  <a:txBody>
                    <a:bodyPr/>
                    <a:lstStyle/>
                    <a:p>
                      <a:pPr algn="ctr"/>
                      <a:endParaRPr lang="zh-CN" altLang="en-US" sz="1800" dirty="0">
                        <a:solidFill>
                          <a:schemeClr val="tx1"/>
                        </a:solidFill>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3717664"/>
                  </a:ext>
                </a:extLst>
              </a:tr>
            </a:tbl>
          </a:graphicData>
        </a:graphic>
      </p:graphicFrame>
      <p:grpSp>
        <p:nvGrpSpPr>
          <p:cNvPr id="6" name="组合 5">
            <a:extLst>
              <a:ext uri="{FF2B5EF4-FFF2-40B4-BE49-F238E27FC236}">
                <a16:creationId xmlns:a16="http://schemas.microsoft.com/office/drawing/2014/main" id="{CE85D648-7B39-1344-DBAD-415BA645D26A}"/>
              </a:ext>
            </a:extLst>
          </p:cNvPr>
          <p:cNvGrpSpPr/>
          <p:nvPr/>
        </p:nvGrpSpPr>
        <p:grpSpPr>
          <a:xfrm>
            <a:off x="3685764" y="1580866"/>
            <a:ext cx="6792685" cy="4886608"/>
            <a:chOff x="1514261" y="1017402"/>
            <a:chExt cx="7324939" cy="4886608"/>
          </a:xfrm>
        </p:grpSpPr>
        <p:sp>
          <p:nvSpPr>
            <p:cNvPr id="7" name="文本框 6">
              <a:extLst>
                <a:ext uri="{FF2B5EF4-FFF2-40B4-BE49-F238E27FC236}">
                  <a16:creationId xmlns:a16="http://schemas.microsoft.com/office/drawing/2014/main" id="{2084CE2D-ACEB-8D31-FF93-57D34572DCA8}"/>
                </a:ext>
              </a:extLst>
            </p:cNvPr>
            <p:cNvSpPr txBox="1"/>
            <p:nvPr/>
          </p:nvSpPr>
          <p:spPr>
            <a:xfrm>
              <a:off x="3505506" y="1017402"/>
              <a:ext cx="3546233" cy="37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10000"/>
                </a:lnSpc>
                <a:spcAft>
                  <a:spcPts val="600"/>
                </a:spcAft>
              </a:pPr>
              <a:r>
                <a:rPr lang="zh-CN" altLang="en-US" dirty="0">
                  <a:latin typeface="Times New Roman" panose="02020603050405020304" pitchFamily="18" charset="0"/>
                  <a:ea typeface="SimSun" panose="02010600030101010101" pitchFamily="2" charset="-122"/>
                  <a:cs typeface="Times New Roman" panose="02020603050405020304" pitchFamily="18" charset="0"/>
                </a:rPr>
                <a:t>一年后</a:t>
              </a:r>
              <a:r>
                <a:rPr lang="en-US" altLang="zh-CN" dirty="0">
                  <a:latin typeface="Times New Roman" panose="02020603050405020304" pitchFamily="18" charset="0"/>
                  <a:ea typeface="SimSun" panose="02010600030101010101" pitchFamily="2" charset="-122"/>
                  <a:cs typeface="Times New Roman" panose="02020603050405020304" pitchFamily="18" charset="0"/>
                </a:rPr>
                <a:t>$50*10000</a:t>
              </a:r>
              <a:r>
                <a:rPr lang="zh-CN" altLang="en-US" dirty="0">
                  <a:latin typeface="Times New Roman" panose="02020603050405020304" pitchFamily="18" charset="0"/>
                  <a:ea typeface="SimSun" panose="02010600030101010101" pitchFamily="2" charset="-122"/>
                  <a:cs typeface="Times New Roman" panose="02020603050405020304" pitchFamily="18" charset="0"/>
                </a:rPr>
                <a:t>桶买入</a:t>
              </a:r>
            </a:p>
          </p:txBody>
        </p:sp>
        <p:sp>
          <p:nvSpPr>
            <p:cNvPr id="8" name="文本框 7">
              <a:extLst>
                <a:ext uri="{FF2B5EF4-FFF2-40B4-BE49-F238E27FC236}">
                  <a16:creationId xmlns:a16="http://schemas.microsoft.com/office/drawing/2014/main" id="{2A9FEE90-6063-4B71-DEC6-4110BF854A74}"/>
                </a:ext>
              </a:extLst>
            </p:cNvPr>
            <p:cNvSpPr txBox="1"/>
            <p:nvPr/>
          </p:nvSpPr>
          <p:spPr>
            <a:xfrm>
              <a:off x="3505506" y="2566356"/>
              <a:ext cx="2987434" cy="37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10000"/>
                </a:lnSpc>
                <a:spcAft>
                  <a:spcPts val="600"/>
                </a:spcAft>
              </a:pPr>
              <a:r>
                <a:rPr lang="zh-CN" altLang="en-US" dirty="0">
                  <a:latin typeface="Times New Roman" panose="02020603050405020304" pitchFamily="18" charset="0"/>
                  <a:ea typeface="SimSun" panose="02010600030101010101" pitchFamily="2" charset="-122"/>
                  <a:cs typeface="Times New Roman" panose="02020603050405020304" pitchFamily="18" charset="0"/>
                </a:rPr>
                <a:t>卖出</a:t>
              </a:r>
              <a:r>
                <a:rPr lang="en-US" altLang="zh-CN" dirty="0">
                  <a:latin typeface="Times New Roman" panose="02020603050405020304" pitchFamily="18" charset="0"/>
                  <a:ea typeface="SimSun" panose="02010600030101010101" pitchFamily="2" charset="-122"/>
                  <a:cs typeface="Times New Roman" panose="02020603050405020304" pitchFamily="18" charset="0"/>
                </a:rPr>
                <a:t>$50</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r>
                <a:rPr lang="en-US" altLang="zh-CN" dirty="0">
                  <a:latin typeface="Times New Roman" panose="02020603050405020304" pitchFamily="18" charset="0"/>
                  <a:ea typeface="SimSun" panose="02010600030101010101" pitchFamily="2" charset="-122"/>
                  <a:cs typeface="Times New Roman" panose="02020603050405020304" pitchFamily="18" charset="0"/>
                </a:rPr>
                <a:t>10000</a:t>
              </a:r>
              <a:r>
                <a:rPr lang="zh-CN" altLang="en-US" dirty="0">
                  <a:latin typeface="Times New Roman" panose="02020603050405020304" pitchFamily="18" charset="0"/>
                  <a:ea typeface="SimSun" panose="02010600030101010101" pitchFamily="2" charset="-122"/>
                  <a:cs typeface="Times New Roman" panose="02020603050405020304" pitchFamily="18" charset="0"/>
                </a:rPr>
                <a:t>桶期货</a:t>
              </a:r>
            </a:p>
          </p:txBody>
        </p:sp>
        <p:sp>
          <p:nvSpPr>
            <p:cNvPr id="9" name="文本框 8">
              <a:extLst>
                <a:ext uri="{FF2B5EF4-FFF2-40B4-BE49-F238E27FC236}">
                  <a16:creationId xmlns:a16="http://schemas.microsoft.com/office/drawing/2014/main" id="{76F4CB67-3079-F7A7-3CCA-D460493D7042}"/>
                </a:ext>
              </a:extLst>
            </p:cNvPr>
            <p:cNvSpPr txBox="1"/>
            <p:nvPr/>
          </p:nvSpPr>
          <p:spPr>
            <a:xfrm>
              <a:off x="7491306" y="1973861"/>
              <a:ext cx="1347894" cy="11367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10000"/>
                </a:lnSpc>
                <a:spcAft>
                  <a:spcPts val="600"/>
                </a:spcAft>
              </a:pPr>
              <a:r>
                <a:rPr lang="zh-CN" altLang="en-US" dirty="0">
                  <a:latin typeface="Times New Roman" panose="02020603050405020304" pitchFamily="18" charset="0"/>
                  <a:ea typeface="SimSun" panose="02010600030101010101" pitchFamily="2" charset="-122"/>
                  <a:cs typeface="Times New Roman" panose="02020603050405020304" pitchFamily="18" charset="0"/>
                </a:rPr>
                <a:t>一年后</a:t>
              </a:r>
              <a:r>
                <a:rPr lang="en-US" altLang="zh-CN" dirty="0">
                  <a:latin typeface="Times New Roman" panose="02020603050405020304" pitchFamily="18" charset="0"/>
                  <a:ea typeface="SimSun" panose="02010600030101010101" pitchFamily="2" charset="-122"/>
                  <a:cs typeface="Times New Roman" panose="02020603050405020304" pitchFamily="18" charset="0"/>
                </a:rPr>
                <a:t>$80</a:t>
              </a:r>
            </a:p>
            <a:p>
              <a:pPr algn="just">
                <a:lnSpc>
                  <a:spcPct val="110000"/>
                </a:lnSpc>
                <a:spcAft>
                  <a:spcPts val="600"/>
                </a:spcAft>
              </a:pP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Aft>
                  <a:spcPts val="600"/>
                </a:spcAft>
              </a:pPr>
              <a:r>
                <a:rPr lang="zh-CN" altLang="en-US" dirty="0">
                  <a:latin typeface="Times New Roman" panose="02020603050405020304" pitchFamily="18" charset="0"/>
                  <a:ea typeface="SimSun" panose="02010600030101010101" pitchFamily="2" charset="-122"/>
                  <a:cs typeface="Times New Roman" panose="02020603050405020304" pitchFamily="18" charset="0"/>
                </a:rPr>
                <a:t>一年后</a:t>
              </a:r>
              <a:r>
                <a:rPr lang="en-US" altLang="zh-CN" dirty="0">
                  <a:latin typeface="Times New Roman" panose="02020603050405020304" pitchFamily="18" charset="0"/>
                  <a:ea typeface="SimSun" panose="02010600030101010101" pitchFamily="2" charset="-122"/>
                  <a:cs typeface="Times New Roman" panose="02020603050405020304" pitchFamily="18" charset="0"/>
                </a:rPr>
                <a:t>$20</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187FFFBC-1B26-854C-3266-0C0C03C7381E}"/>
                </a:ext>
              </a:extLst>
            </p:cNvPr>
            <p:cNvSpPr txBox="1"/>
            <p:nvPr/>
          </p:nvSpPr>
          <p:spPr>
            <a:xfrm>
              <a:off x="3505506" y="2177640"/>
              <a:ext cx="1678834" cy="37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nSpc>
                  <a:spcPct val="110000"/>
                </a:lnSpc>
                <a:spcAft>
                  <a:spcPts val="600"/>
                </a:spcAft>
              </a:pPr>
              <a:r>
                <a:rPr lang="zh-CN" altLang="en-US" dirty="0">
                  <a:latin typeface="Times New Roman" panose="02020603050405020304" pitchFamily="18" charset="0"/>
                  <a:ea typeface="SimSun" panose="02010600030101010101" pitchFamily="2" charset="-122"/>
                  <a:cs typeface="Times New Roman" panose="02020603050405020304" pitchFamily="18" charset="0"/>
                </a:rPr>
                <a:t>担心价格下跌</a:t>
              </a:r>
            </a:p>
          </p:txBody>
        </p:sp>
        <p:sp>
          <p:nvSpPr>
            <p:cNvPr id="11" name="文本框 10">
              <a:extLst>
                <a:ext uri="{FF2B5EF4-FFF2-40B4-BE49-F238E27FC236}">
                  <a16:creationId xmlns:a16="http://schemas.microsoft.com/office/drawing/2014/main" id="{344079E8-E8C6-BC27-9298-D398B11DBBEC}"/>
                </a:ext>
              </a:extLst>
            </p:cNvPr>
            <p:cNvSpPr txBox="1"/>
            <p:nvPr/>
          </p:nvSpPr>
          <p:spPr>
            <a:xfrm>
              <a:off x="3505506" y="1378702"/>
              <a:ext cx="1347894" cy="37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10000"/>
                </a:lnSpc>
                <a:spcAft>
                  <a:spcPts val="600"/>
                </a:spcAft>
              </a:pPr>
              <a:r>
                <a:rPr lang="zh-CN" altLang="en-US" dirty="0">
                  <a:latin typeface="Times New Roman" panose="02020603050405020304" pitchFamily="18" charset="0"/>
                  <a:ea typeface="SimSun" panose="02010600030101010101" pitchFamily="2" charset="-122"/>
                  <a:cs typeface="Times New Roman" panose="02020603050405020304" pitchFamily="18" charset="0"/>
                </a:rPr>
                <a:t>合同签订</a:t>
              </a:r>
            </a:p>
          </p:txBody>
        </p:sp>
        <p:sp>
          <p:nvSpPr>
            <p:cNvPr id="12" name="矩形: 圆角 40">
              <a:extLst>
                <a:ext uri="{FF2B5EF4-FFF2-40B4-BE49-F238E27FC236}">
                  <a16:creationId xmlns:a16="http://schemas.microsoft.com/office/drawing/2014/main" id="{21BE148A-22DA-4271-A531-FB23A3C15854}"/>
                </a:ext>
              </a:extLst>
            </p:cNvPr>
            <p:cNvSpPr/>
            <p:nvPr/>
          </p:nvSpPr>
          <p:spPr>
            <a:xfrm>
              <a:off x="1514261" y="1736163"/>
              <a:ext cx="1472856" cy="419455"/>
            </a:xfrm>
            <a:prstGeom prst="roundRect">
              <a:avLst>
                <a:gd name="adj" fmla="val 8073"/>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hangingPunct="0"/>
              <a:r>
                <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中石化</a:t>
              </a:r>
            </a:p>
          </p:txBody>
        </p:sp>
        <p:sp>
          <p:nvSpPr>
            <p:cNvPr id="13" name="矩形: 圆角 41">
              <a:extLst>
                <a:ext uri="{FF2B5EF4-FFF2-40B4-BE49-F238E27FC236}">
                  <a16:creationId xmlns:a16="http://schemas.microsoft.com/office/drawing/2014/main" id="{42FF1B62-6B4F-DAB2-CFB4-56BBC57BD2A1}"/>
                </a:ext>
              </a:extLst>
            </p:cNvPr>
            <p:cNvSpPr/>
            <p:nvPr/>
          </p:nvSpPr>
          <p:spPr>
            <a:xfrm>
              <a:off x="7272808" y="1172631"/>
              <a:ext cx="1472856" cy="419455"/>
            </a:xfrm>
            <a:prstGeom prst="roundRect">
              <a:avLst>
                <a:gd name="adj" fmla="val 8073"/>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hangingPunct="0"/>
              <a:r>
                <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沙特石油</a:t>
              </a:r>
            </a:p>
          </p:txBody>
        </p:sp>
        <p:cxnSp>
          <p:nvCxnSpPr>
            <p:cNvPr id="14" name="连接符: 肘形 19">
              <a:extLst>
                <a:ext uri="{FF2B5EF4-FFF2-40B4-BE49-F238E27FC236}">
                  <a16:creationId xmlns:a16="http://schemas.microsoft.com/office/drawing/2014/main" id="{08EB7CE9-A88B-44EF-C8B1-073E49626CD1}"/>
                </a:ext>
              </a:extLst>
            </p:cNvPr>
            <p:cNvCxnSpPr>
              <a:stCxn id="12" idx="0"/>
              <a:endCxn id="13" idx="1"/>
            </p:cNvCxnSpPr>
            <p:nvPr/>
          </p:nvCxnSpPr>
          <p:spPr>
            <a:xfrm rot="5400000" flipH="1" flipV="1">
              <a:off x="4584846" y="-951798"/>
              <a:ext cx="353804" cy="5022119"/>
            </a:xfrm>
            <a:prstGeom prst="bentConnector2">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连接符: 肘形 42">
              <a:extLst>
                <a:ext uri="{FF2B5EF4-FFF2-40B4-BE49-F238E27FC236}">
                  <a16:creationId xmlns:a16="http://schemas.microsoft.com/office/drawing/2014/main" id="{448B2420-5F56-5FE4-EBA7-6C6720439E13}"/>
                </a:ext>
              </a:extLst>
            </p:cNvPr>
            <p:cNvCxnSpPr>
              <a:cxnSpLocks/>
            </p:cNvCxnSpPr>
            <p:nvPr/>
          </p:nvCxnSpPr>
          <p:spPr>
            <a:xfrm rot="16200000" flipH="1">
              <a:off x="4584845" y="-145739"/>
              <a:ext cx="353804" cy="5022119"/>
            </a:xfrm>
            <a:prstGeom prst="bentConnector2">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6" name="左大括号 15">
              <a:extLst>
                <a:ext uri="{FF2B5EF4-FFF2-40B4-BE49-F238E27FC236}">
                  <a16:creationId xmlns:a16="http://schemas.microsoft.com/office/drawing/2014/main" id="{7AFEBFC9-59A2-3911-9681-AD7B5206A348}"/>
                </a:ext>
              </a:extLst>
            </p:cNvPr>
            <p:cNvSpPr/>
            <p:nvPr/>
          </p:nvSpPr>
          <p:spPr>
            <a:xfrm>
              <a:off x="7171655" y="2081556"/>
              <a:ext cx="243679" cy="921333"/>
            </a:xfrm>
            <a:prstGeom prst="leftBrac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latinLnBrk="1" hangingPunct="0"/>
              <a:endParaRPr lang="zh-CN" altLang="en-US">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527DAA80-9CF0-4804-3A6D-EAEE23FC77F7}"/>
                </a:ext>
              </a:extLst>
            </p:cNvPr>
            <p:cNvSpPr txBox="1"/>
            <p:nvPr/>
          </p:nvSpPr>
          <p:spPr>
            <a:xfrm>
              <a:off x="3505506" y="3810830"/>
              <a:ext cx="3546233" cy="37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10000"/>
                </a:lnSpc>
                <a:spcAft>
                  <a:spcPts val="600"/>
                </a:spcAft>
              </a:pPr>
              <a:r>
                <a:rPr lang="zh-CN" altLang="en-US" dirty="0">
                  <a:latin typeface="Times New Roman" panose="02020603050405020304" pitchFamily="18" charset="0"/>
                  <a:ea typeface="SimSun" panose="02010600030101010101" pitchFamily="2" charset="-122"/>
                  <a:cs typeface="Times New Roman" panose="02020603050405020304" pitchFamily="18" charset="0"/>
                </a:rPr>
                <a:t>计划一年后买入</a:t>
              </a:r>
            </a:p>
          </p:txBody>
        </p:sp>
        <p:sp>
          <p:nvSpPr>
            <p:cNvPr id="18" name="文本框 17">
              <a:extLst>
                <a:ext uri="{FF2B5EF4-FFF2-40B4-BE49-F238E27FC236}">
                  <a16:creationId xmlns:a16="http://schemas.microsoft.com/office/drawing/2014/main" id="{80B3AC1B-9F2F-6F18-B054-7B8CBDC829B0}"/>
                </a:ext>
              </a:extLst>
            </p:cNvPr>
            <p:cNvSpPr txBox="1"/>
            <p:nvPr/>
          </p:nvSpPr>
          <p:spPr>
            <a:xfrm>
              <a:off x="3505506" y="5359784"/>
              <a:ext cx="2987434" cy="37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10000"/>
                </a:lnSpc>
                <a:spcAft>
                  <a:spcPts val="600"/>
                </a:spcAft>
              </a:pPr>
              <a:r>
                <a:rPr lang="zh-CN" altLang="en-US" dirty="0">
                  <a:latin typeface="Times New Roman" panose="02020603050405020304" pitchFamily="18" charset="0"/>
                  <a:ea typeface="SimSun" panose="02010600030101010101" pitchFamily="2" charset="-122"/>
                  <a:cs typeface="Times New Roman" panose="02020603050405020304" pitchFamily="18" charset="0"/>
                </a:rPr>
                <a:t>买入</a:t>
              </a:r>
              <a:r>
                <a:rPr lang="en-US" altLang="zh-CN" dirty="0">
                  <a:latin typeface="Times New Roman" panose="02020603050405020304" pitchFamily="18" charset="0"/>
                  <a:ea typeface="SimSun" panose="02010600030101010101" pitchFamily="2" charset="-122"/>
                  <a:cs typeface="Times New Roman" panose="02020603050405020304" pitchFamily="18" charset="0"/>
                </a:rPr>
                <a:t>$50</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r>
                <a:rPr lang="en-US" altLang="zh-CN" dirty="0">
                  <a:latin typeface="Times New Roman" panose="02020603050405020304" pitchFamily="18" charset="0"/>
                  <a:ea typeface="SimSun" panose="02010600030101010101" pitchFamily="2" charset="-122"/>
                  <a:cs typeface="Times New Roman" panose="02020603050405020304" pitchFamily="18" charset="0"/>
                </a:rPr>
                <a:t>10000</a:t>
              </a:r>
              <a:r>
                <a:rPr lang="zh-CN" altLang="en-US" dirty="0">
                  <a:latin typeface="Times New Roman" panose="02020603050405020304" pitchFamily="18" charset="0"/>
                  <a:ea typeface="SimSun" panose="02010600030101010101" pitchFamily="2" charset="-122"/>
                  <a:cs typeface="Times New Roman" panose="02020603050405020304" pitchFamily="18" charset="0"/>
                </a:rPr>
                <a:t>桶期货</a:t>
              </a:r>
            </a:p>
          </p:txBody>
        </p:sp>
        <p:sp>
          <p:nvSpPr>
            <p:cNvPr id="19" name="文本框 18">
              <a:extLst>
                <a:ext uri="{FF2B5EF4-FFF2-40B4-BE49-F238E27FC236}">
                  <a16:creationId xmlns:a16="http://schemas.microsoft.com/office/drawing/2014/main" id="{8491C6EC-80B9-4BEF-286C-2FF84E1D486D}"/>
                </a:ext>
              </a:extLst>
            </p:cNvPr>
            <p:cNvSpPr txBox="1"/>
            <p:nvPr/>
          </p:nvSpPr>
          <p:spPr>
            <a:xfrm>
              <a:off x="7491306" y="4767289"/>
              <a:ext cx="1347894" cy="11367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10000"/>
                </a:lnSpc>
                <a:spcAft>
                  <a:spcPts val="600"/>
                </a:spcAft>
              </a:pPr>
              <a:r>
                <a:rPr lang="zh-CN" altLang="en-US" dirty="0">
                  <a:latin typeface="Times New Roman" panose="02020603050405020304" pitchFamily="18" charset="0"/>
                  <a:ea typeface="SimSun" panose="02010600030101010101" pitchFamily="2" charset="-122"/>
                  <a:cs typeface="Times New Roman" panose="02020603050405020304" pitchFamily="18" charset="0"/>
                </a:rPr>
                <a:t>一年后</a:t>
              </a:r>
              <a:r>
                <a:rPr lang="en-US" altLang="zh-CN" dirty="0">
                  <a:latin typeface="Times New Roman" panose="02020603050405020304" pitchFamily="18" charset="0"/>
                  <a:ea typeface="SimSun" panose="02010600030101010101" pitchFamily="2" charset="-122"/>
                  <a:cs typeface="Times New Roman" panose="02020603050405020304" pitchFamily="18" charset="0"/>
                </a:rPr>
                <a:t>$80</a:t>
              </a:r>
            </a:p>
            <a:p>
              <a:pPr algn="just">
                <a:lnSpc>
                  <a:spcPct val="110000"/>
                </a:lnSpc>
                <a:spcAft>
                  <a:spcPts val="600"/>
                </a:spcAft>
              </a:pP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Aft>
                  <a:spcPts val="600"/>
                </a:spcAft>
              </a:pPr>
              <a:r>
                <a:rPr lang="zh-CN" altLang="en-US" dirty="0">
                  <a:latin typeface="Times New Roman" panose="02020603050405020304" pitchFamily="18" charset="0"/>
                  <a:ea typeface="SimSun" panose="02010600030101010101" pitchFamily="2" charset="-122"/>
                  <a:cs typeface="Times New Roman" panose="02020603050405020304" pitchFamily="18" charset="0"/>
                </a:rPr>
                <a:t>一年后</a:t>
              </a:r>
              <a:r>
                <a:rPr lang="en-US" altLang="zh-CN" dirty="0">
                  <a:latin typeface="Times New Roman" panose="02020603050405020304" pitchFamily="18" charset="0"/>
                  <a:ea typeface="SimSun" panose="02010600030101010101" pitchFamily="2" charset="-122"/>
                  <a:cs typeface="Times New Roman" panose="02020603050405020304" pitchFamily="18" charset="0"/>
                </a:rPr>
                <a:t>$20</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0" name="文本框 19">
              <a:extLst>
                <a:ext uri="{FF2B5EF4-FFF2-40B4-BE49-F238E27FC236}">
                  <a16:creationId xmlns:a16="http://schemas.microsoft.com/office/drawing/2014/main" id="{8B4E71E5-6F6E-A9FD-EF5E-44CC8953E8FD}"/>
                </a:ext>
              </a:extLst>
            </p:cNvPr>
            <p:cNvSpPr txBox="1"/>
            <p:nvPr/>
          </p:nvSpPr>
          <p:spPr>
            <a:xfrm>
              <a:off x="3505506" y="4971068"/>
              <a:ext cx="1678834" cy="37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nSpc>
                  <a:spcPct val="110000"/>
                </a:lnSpc>
                <a:spcAft>
                  <a:spcPts val="600"/>
                </a:spcAft>
              </a:pPr>
              <a:r>
                <a:rPr lang="zh-CN" altLang="en-US" dirty="0">
                  <a:latin typeface="Times New Roman" panose="02020603050405020304" pitchFamily="18" charset="0"/>
                  <a:ea typeface="SimSun" panose="02010600030101010101" pitchFamily="2" charset="-122"/>
                  <a:cs typeface="Times New Roman" panose="02020603050405020304" pitchFamily="18" charset="0"/>
                </a:rPr>
                <a:t>担心价格上涨</a:t>
              </a:r>
            </a:p>
          </p:txBody>
        </p:sp>
        <p:sp>
          <p:nvSpPr>
            <p:cNvPr id="21" name="文本框 20">
              <a:extLst>
                <a:ext uri="{FF2B5EF4-FFF2-40B4-BE49-F238E27FC236}">
                  <a16:creationId xmlns:a16="http://schemas.microsoft.com/office/drawing/2014/main" id="{61683C73-4020-807B-B709-DCD47C7BAF6D}"/>
                </a:ext>
              </a:extLst>
            </p:cNvPr>
            <p:cNvSpPr txBox="1"/>
            <p:nvPr/>
          </p:nvSpPr>
          <p:spPr>
            <a:xfrm>
              <a:off x="3505505" y="4172130"/>
              <a:ext cx="1866402" cy="37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rtlCol="0">
              <a:spAutoFit/>
            </a:bodyPr>
            <a:lstStyle/>
            <a:p>
              <a:pPr algn="just">
                <a:lnSpc>
                  <a:spcPct val="110000"/>
                </a:lnSpc>
                <a:spcAft>
                  <a:spcPts val="600"/>
                </a:spcAft>
              </a:pPr>
              <a:r>
                <a:rPr lang="zh-CN" altLang="en-US" dirty="0">
                  <a:latin typeface="Times New Roman" panose="02020603050405020304" pitchFamily="18" charset="0"/>
                  <a:ea typeface="SimSun" panose="02010600030101010101" pitchFamily="2" charset="-122"/>
                  <a:cs typeface="Times New Roman" panose="02020603050405020304" pitchFamily="18" charset="0"/>
                </a:rPr>
                <a:t>未签订合同</a:t>
              </a:r>
            </a:p>
          </p:txBody>
        </p:sp>
        <p:sp>
          <p:nvSpPr>
            <p:cNvPr id="22" name="矩形: 圆角 48">
              <a:extLst>
                <a:ext uri="{FF2B5EF4-FFF2-40B4-BE49-F238E27FC236}">
                  <a16:creationId xmlns:a16="http://schemas.microsoft.com/office/drawing/2014/main" id="{4E35CAA9-CAEB-A97B-89FB-157289365767}"/>
                </a:ext>
              </a:extLst>
            </p:cNvPr>
            <p:cNvSpPr/>
            <p:nvPr/>
          </p:nvSpPr>
          <p:spPr>
            <a:xfrm>
              <a:off x="1514261" y="4529591"/>
              <a:ext cx="1472856" cy="419455"/>
            </a:xfrm>
            <a:prstGeom prst="roundRect">
              <a:avLst>
                <a:gd name="adj" fmla="val 8073"/>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hangingPunct="0"/>
              <a:r>
                <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中石化</a:t>
              </a:r>
            </a:p>
          </p:txBody>
        </p:sp>
        <p:sp>
          <p:nvSpPr>
            <p:cNvPr id="23" name="矩形: 圆角 49">
              <a:extLst>
                <a:ext uri="{FF2B5EF4-FFF2-40B4-BE49-F238E27FC236}">
                  <a16:creationId xmlns:a16="http://schemas.microsoft.com/office/drawing/2014/main" id="{D92A32C0-282C-FD52-0F79-D7B519687728}"/>
                </a:ext>
              </a:extLst>
            </p:cNvPr>
            <p:cNvSpPr/>
            <p:nvPr/>
          </p:nvSpPr>
          <p:spPr>
            <a:xfrm>
              <a:off x="7272808" y="3966059"/>
              <a:ext cx="1472856" cy="419455"/>
            </a:xfrm>
            <a:prstGeom prst="roundRect">
              <a:avLst>
                <a:gd name="adj" fmla="val 8073"/>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hangingPunct="0"/>
              <a:r>
                <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Arial"/>
                </a:rPr>
                <a:t>沙特石油</a:t>
              </a:r>
            </a:p>
          </p:txBody>
        </p:sp>
        <p:cxnSp>
          <p:nvCxnSpPr>
            <p:cNvPr id="24" name="连接符: 肘形 50">
              <a:extLst>
                <a:ext uri="{FF2B5EF4-FFF2-40B4-BE49-F238E27FC236}">
                  <a16:creationId xmlns:a16="http://schemas.microsoft.com/office/drawing/2014/main" id="{615722D0-0CF3-CDA5-9B28-ECCAB0C66B43}"/>
                </a:ext>
              </a:extLst>
            </p:cNvPr>
            <p:cNvCxnSpPr>
              <a:stCxn id="22" idx="0"/>
              <a:endCxn id="23" idx="1"/>
            </p:cNvCxnSpPr>
            <p:nvPr/>
          </p:nvCxnSpPr>
          <p:spPr>
            <a:xfrm rot="5400000" flipH="1" flipV="1">
              <a:off x="4584846" y="1841630"/>
              <a:ext cx="353804" cy="5022119"/>
            </a:xfrm>
            <a:prstGeom prst="bentConnector2">
              <a:avLst/>
            </a:prstGeom>
            <a:noFill/>
            <a:ln w="25400" cap="flat">
              <a:solidFill>
                <a:schemeClr val="accent1"/>
              </a:solidFill>
              <a:prstDash val="sysDot"/>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连接符: 肘形 51">
              <a:extLst>
                <a:ext uri="{FF2B5EF4-FFF2-40B4-BE49-F238E27FC236}">
                  <a16:creationId xmlns:a16="http://schemas.microsoft.com/office/drawing/2014/main" id="{245C406E-D8C8-974F-9905-AE11E2AD69FE}"/>
                </a:ext>
              </a:extLst>
            </p:cNvPr>
            <p:cNvCxnSpPr>
              <a:cxnSpLocks/>
            </p:cNvCxnSpPr>
            <p:nvPr/>
          </p:nvCxnSpPr>
          <p:spPr>
            <a:xfrm rot="16200000" flipH="1">
              <a:off x="4584845" y="2647689"/>
              <a:ext cx="353804" cy="5022119"/>
            </a:xfrm>
            <a:prstGeom prst="bentConnector2">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6" name="左大括号 25">
              <a:extLst>
                <a:ext uri="{FF2B5EF4-FFF2-40B4-BE49-F238E27FC236}">
                  <a16:creationId xmlns:a16="http://schemas.microsoft.com/office/drawing/2014/main" id="{C8DC8080-B6FE-C66F-74A5-FE97764A95C5}"/>
                </a:ext>
              </a:extLst>
            </p:cNvPr>
            <p:cNvSpPr/>
            <p:nvPr/>
          </p:nvSpPr>
          <p:spPr>
            <a:xfrm>
              <a:off x="7171655" y="4874984"/>
              <a:ext cx="243679" cy="921333"/>
            </a:xfrm>
            <a:prstGeom prst="leftBrac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latinLnBrk="1" hangingPunct="0"/>
              <a:endParaRPr lang="zh-CN" altLang="en-US">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3284156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51FBF2-A14C-F276-DDA0-FAE1F3775FFE}"/>
              </a:ext>
            </a:extLst>
          </p:cNvPr>
          <p:cNvSpPr>
            <a:spLocks noGrp="1"/>
          </p:cNvSpPr>
          <p:nvPr>
            <p:ph type="title"/>
          </p:nvPr>
        </p:nvSpPr>
        <p:spPr/>
        <p:txBody>
          <a:bodyPr>
            <a:normAutofit/>
          </a:bodyPr>
          <a:lstStyle/>
          <a:p>
            <a:r>
              <a:rPr kumimoji="1" lang="zh-CN" altLang="en-US" dirty="0"/>
              <a:t>套期会计</a:t>
            </a:r>
          </a:p>
        </p:txBody>
      </p:sp>
      <p:sp>
        <p:nvSpPr>
          <p:cNvPr id="3" name="灯片编号占位符 2">
            <a:extLst>
              <a:ext uri="{FF2B5EF4-FFF2-40B4-BE49-F238E27FC236}">
                <a16:creationId xmlns:a16="http://schemas.microsoft.com/office/drawing/2014/main" id="{504700BC-6F0E-BECD-EED9-DBBCFFF35B7A}"/>
              </a:ext>
            </a:extLst>
          </p:cNvPr>
          <p:cNvSpPr>
            <a:spLocks noGrp="1"/>
          </p:cNvSpPr>
          <p:nvPr>
            <p:ph type="sldNum" sz="quarter" idx="10"/>
          </p:nvPr>
        </p:nvSpPr>
        <p:spPr/>
        <p:txBody>
          <a:bodyPr/>
          <a:lstStyle/>
          <a:p>
            <a:fld id="{F56ABC50-C693-6145-8FE9-48A83A944B62}" type="slidenum">
              <a:rPr kumimoji="1" lang="zh-CN" altLang="en-US" smtClean="0"/>
              <a:pPr/>
              <a:t>86</a:t>
            </a:fld>
            <a:endParaRPr kumimoji="1" lang="zh-CN" altLang="en-US"/>
          </a:p>
        </p:txBody>
      </p:sp>
      <p:pic>
        <p:nvPicPr>
          <p:cNvPr id="5" name="图片 4">
            <a:extLst>
              <a:ext uri="{FF2B5EF4-FFF2-40B4-BE49-F238E27FC236}">
                <a16:creationId xmlns:a16="http://schemas.microsoft.com/office/drawing/2014/main" id="{EFA78205-4B8A-67A6-5E9B-C34600CD45DD}"/>
              </a:ext>
            </a:extLst>
          </p:cNvPr>
          <p:cNvPicPr>
            <a:picLocks noChangeAspect="1"/>
          </p:cNvPicPr>
          <p:nvPr/>
        </p:nvPicPr>
        <p:blipFill>
          <a:blip r:embed="rId3"/>
          <a:stretch>
            <a:fillRect/>
          </a:stretch>
        </p:blipFill>
        <p:spPr>
          <a:xfrm>
            <a:off x="2235200" y="1012705"/>
            <a:ext cx="7402489" cy="5564042"/>
          </a:xfrm>
          <a:prstGeom prst="rect">
            <a:avLst/>
          </a:prstGeom>
        </p:spPr>
      </p:pic>
      <p:sp>
        <p:nvSpPr>
          <p:cNvPr id="4" name="矩形 3">
            <a:extLst>
              <a:ext uri="{FF2B5EF4-FFF2-40B4-BE49-F238E27FC236}">
                <a16:creationId xmlns:a16="http://schemas.microsoft.com/office/drawing/2014/main" id="{9F982238-4495-5AC8-FCD4-5BEB8F12CCD5}"/>
              </a:ext>
            </a:extLst>
          </p:cNvPr>
          <p:cNvSpPr/>
          <p:nvPr/>
        </p:nvSpPr>
        <p:spPr>
          <a:xfrm>
            <a:off x="2235200" y="1926942"/>
            <a:ext cx="7402488" cy="128959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461803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CF65272-65A9-8935-0BDA-69801E5A94B0}"/>
              </a:ext>
            </a:extLst>
          </p:cNvPr>
          <p:cNvPicPr>
            <a:picLocks noChangeAspect="1"/>
          </p:cNvPicPr>
          <p:nvPr/>
        </p:nvPicPr>
        <p:blipFill>
          <a:blip r:embed="rId3"/>
          <a:stretch>
            <a:fillRect/>
          </a:stretch>
        </p:blipFill>
        <p:spPr>
          <a:xfrm>
            <a:off x="2209800" y="1308709"/>
            <a:ext cx="7772400" cy="4240582"/>
          </a:xfrm>
          <a:prstGeom prst="rect">
            <a:avLst/>
          </a:prstGeom>
        </p:spPr>
      </p:pic>
      <p:sp>
        <p:nvSpPr>
          <p:cNvPr id="3" name="灯片编号占位符 2">
            <a:extLst>
              <a:ext uri="{FF2B5EF4-FFF2-40B4-BE49-F238E27FC236}">
                <a16:creationId xmlns:a16="http://schemas.microsoft.com/office/drawing/2014/main" id="{4CBC70E2-5F86-F11C-5305-42670C37A082}"/>
              </a:ext>
            </a:extLst>
          </p:cNvPr>
          <p:cNvSpPr>
            <a:spLocks noGrp="1"/>
          </p:cNvSpPr>
          <p:nvPr>
            <p:ph type="sldNum" sz="quarter" idx="10"/>
          </p:nvPr>
        </p:nvSpPr>
        <p:spPr/>
        <p:txBody>
          <a:bodyPr/>
          <a:lstStyle/>
          <a:p>
            <a:fld id="{F56ABC50-C693-6145-8FE9-48A83A944B62}" type="slidenum">
              <a:rPr kumimoji="1" lang="zh-CN" altLang="en-US" smtClean="0"/>
              <a:pPr/>
              <a:t>87</a:t>
            </a:fld>
            <a:endParaRPr kumimoji="1" lang="zh-CN" altLang="en-US"/>
          </a:p>
        </p:txBody>
      </p:sp>
      <p:sp>
        <p:nvSpPr>
          <p:cNvPr id="8" name="矩形 7">
            <a:extLst>
              <a:ext uri="{FF2B5EF4-FFF2-40B4-BE49-F238E27FC236}">
                <a16:creationId xmlns:a16="http://schemas.microsoft.com/office/drawing/2014/main" id="{034759DC-F8FF-AF57-B6DE-6BAE44521BD7}"/>
              </a:ext>
            </a:extLst>
          </p:cNvPr>
          <p:cNvSpPr/>
          <p:nvPr/>
        </p:nvSpPr>
        <p:spPr>
          <a:xfrm>
            <a:off x="2209800" y="4456253"/>
            <a:ext cx="6925824" cy="9838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519994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EA342FA-99C7-BC82-E16A-2B564D287123}"/>
              </a:ext>
            </a:extLst>
          </p:cNvPr>
          <p:cNvPicPr>
            <a:picLocks noChangeAspect="1"/>
          </p:cNvPicPr>
          <p:nvPr/>
        </p:nvPicPr>
        <p:blipFill>
          <a:blip r:embed="rId3"/>
          <a:stretch>
            <a:fillRect/>
          </a:stretch>
        </p:blipFill>
        <p:spPr>
          <a:xfrm>
            <a:off x="2209800" y="1581150"/>
            <a:ext cx="7772400" cy="3695700"/>
          </a:xfrm>
          <a:prstGeom prst="rect">
            <a:avLst/>
          </a:prstGeom>
        </p:spPr>
      </p:pic>
      <p:sp>
        <p:nvSpPr>
          <p:cNvPr id="3" name="灯片编号占位符 2">
            <a:extLst>
              <a:ext uri="{FF2B5EF4-FFF2-40B4-BE49-F238E27FC236}">
                <a16:creationId xmlns:a16="http://schemas.microsoft.com/office/drawing/2014/main" id="{4CBC70E2-5F86-F11C-5305-42670C37A082}"/>
              </a:ext>
            </a:extLst>
          </p:cNvPr>
          <p:cNvSpPr>
            <a:spLocks noGrp="1"/>
          </p:cNvSpPr>
          <p:nvPr>
            <p:ph type="sldNum" sz="quarter" idx="10"/>
          </p:nvPr>
        </p:nvSpPr>
        <p:spPr/>
        <p:txBody>
          <a:bodyPr/>
          <a:lstStyle/>
          <a:p>
            <a:fld id="{F56ABC50-C693-6145-8FE9-48A83A944B62}" type="slidenum">
              <a:rPr kumimoji="1" lang="zh-CN" altLang="en-US" smtClean="0"/>
              <a:pPr/>
              <a:t>88</a:t>
            </a:fld>
            <a:endParaRPr kumimoji="1" lang="zh-CN" altLang="en-US"/>
          </a:p>
        </p:txBody>
      </p:sp>
      <p:sp>
        <p:nvSpPr>
          <p:cNvPr id="8" name="矩形 7">
            <a:extLst>
              <a:ext uri="{FF2B5EF4-FFF2-40B4-BE49-F238E27FC236}">
                <a16:creationId xmlns:a16="http://schemas.microsoft.com/office/drawing/2014/main" id="{034759DC-F8FF-AF57-B6DE-6BAE44521BD7}"/>
              </a:ext>
            </a:extLst>
          </p:cNvPr>
          <p:cNvSpPr/>
          <p:nvPr/>
        </p:nvSpPr>
        <p:spPr>
          <a:xfrm>
            <a:off x="2441293" y="4479402"/>
            <a:ext cx="7084671" cy="6597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670685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CBC70E2-5F86-F11C-5305-42670C37A082}"/>
              </a:ext>
            </a:extLst>
          </p:cNvPr>
          <p:cNvSpPr>
            <a:spLocks noGrp="1"/>
          </p:cNvSpPr>
          <p:nvPr>
            <p:ph type="sldNum" sz="quarter" idx="10"/>
          </p:nvPr>
        </p:nvSpPr>
        <p:spPr/>
        <p:txBody>
          <a:bodyPr/>
          <a:lstStyle/>
          <a:p>
            <a:fld id="{F56ABC50-C693-6145-8FE9-48A83A944B62}" type="slidenum">
              <a:rPr kumimoji="1" lang="zh-CN" altLang="en-US" smtClean="0"/>
              <a:pPr/>
              <a:t>89</a:t>
            </a:fld>
            <a:endParaRPr kumimoji="1" lang="zh-CN" altLang="en-US"/>
          </a:p>
        </p:txBody>
      </p:sp>
      <p:pic>
        <p:nvPicPr>
          <p:cNvPr id="5" name="图片 4">
            <a:extLst>
              <a:ext uri="{FF2B5EF4-FFF2-40B4-BE49-F238E27FC236}">
                <a16:creationId xmlns:a16="http://schemas.microsoft.com/office/drawing/2014/main" id="{2D5E2CCD-E83E-3C93-2DD4-1FE0AADAD648}"/>
              </a:ext>
            </a:extLst>
          </p:cNvPr>
          <p:cNvPicPr>
            <a:picLocks noChangeAspect="1"/>
          </p:cNvPicPr>
          <p:nvPr/>
        </p:nvPicPr>
        <p:blipFill>
          <a:blip r:embed="rId3"/>
          <a:stretch>
            <a:fillRect/>
          </a:stretch>
        </p:blipFill>
        <p:spPr>
          <a:xfrm>
            <a:off x="2209800" y="1669329"/>
            <a:ext cx="7772400" cy="3519342"/>
          </a:xfrm>
          <a:prstGeom prst="rect">
            <a:avLst/>
          </a:prstGeom>
        </p:spPr>
      </p:pic>
      <p:sp>
        <p:nvSpPr>
          <p:cNvPr id="7" name="矩形 6">
            <a:extLst>
              <a:ext uri="{FF2B5EF4-FFF2-40B4-BE49-F238E27FC236}">
                <a16:creationId xmlns:a16="http://schemas.microsoft.com/office/drawing/2014/main" id="{4A988985-4228-78DD-44FD-F113CF537C8E}"/>
              </a:ext>
            </a:extLst>
          </p:cNvPr>
          <p:cNvSpPr/>
          <p:nvPr/>
        </p:nvSpPr>
        <p:spPr>
          <a:xfrm>
            <a:off x="2633088" y="3131798"/>
            <a:ext cx="6925824" cy="2972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34759DC-F8FF-AF57-B6DE-6BAE44521BD7}"/>
              </a:ext>
            </a:extLst>
          </p:cNvPr>
          <p:cNvSpPr/>
          <p:nvPr/>
        </p:nvSpPr>
        <p:spPr>
          <a:xfrm>
            <a:off x="2633088" y="3877571"/>
            <a:ext cx="6925824" cy="2082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41541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89737B-B646-8EBE-A5C2-3E7083C2D1FE}"/>
              </a:ext>
            </a:extLst>
          </p:cNvPr>
          <p:cNvSpPr>
            <a:spLocks noGrp="1"/>
          </p:cNvSpPr>
          <p:nvPr>
            <p:ph type="title"/>
          </p:nvPr>
        </p:nvSpPr>
        <p:spPr/>
        <p:txBody>
          <a:bodyPr/>
          <a:lstStyle/>
          <a:p>
            <a:r>
              <a:rPr kumimoji="1" lang="zh-CN" altLang="en-US" dirty="0"/>
              <a:t>案例引入</a:t>
            </a:r>
            <a:r>
              <a:rPr kumimoji="1" lang="en-US" altLang="zh-CN" dirty="0"/>
              <a:t>1</a:t>
            </a:r>
            <a:r>
              <a:rPr kumimoji="1" lang="zh-CN" altLang="en-US" dirty="0"/>
              <a:t>：雪球产品</a:t>
            </a:r>
          </a:p>
        </p:txBody>
      </p:sp>
      <p:sp>
        <p:nvSpPr>
          <p:cNvPr id="3" name="灯片编号占位符 2">
            <a:extLst>
              <a:ext uri="{FF2B5EF4-FFF2-40B4-BE49-F238E27FC236}">
                <a16:creationId xmlns:a16="http://schemas.microsoft.com/office/drawing/2014/main" id="{1C792E39-8172-4032-6040-1E6919070996}"/>
              </a:ext>
            </a:extLst>
          </p:cNvPr>
          <p:cNvSpPr>
            <a:spLocks noGrp="1"/>
          </p:cNvSpPr>
          <p:nvPr>
            <p:ph type="sldNum" sz="quarter" idx="10"/>
          </p:nvPr>
        </p:nvSpPr>
        <p:spPr/>
        <p:txBody>
          <a:bodyPr/>
          <a:lstStyle/>
          <a:p>
            <a:fld id="{F56ABC50-C693-6145-8FE9-48A83A944B62}" type="slidenum">
              <a:rPr kumimoji="1" lang="zh-CN" altLang="en-US" smtClean="0"/>
              <a:pPr/>
              <a:t>9</a:t>
            </a:fld>
            <a:endParaRPr kumimoji="1" lang="zh-CN" altLang="en-US"/>
          </a:p>
        </p:txBody>
      </p:sp>
      <p:pic>
        <p:nvPicPr>
          <p:cNvPr id="1026" name="Picture 2" descr="听说雪球结构化产品又火了？这些你一定要弄清楚才行最近市场冲高 ...">
            <a:extLst>
              <a:ext uri="{FF2B5EF4-FFF2-40B4-BE49-F238E27FC236}">
                <a16:creationId xmlns:a16="http://schemas.microsoft.com/office/drawing/2014/main" id="{F3F8564C-FF74-CE12-FEB4-5F63703D1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2482" y="1226755"/>
            <a:ext cx="6737647" cy="4984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7744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A0A248E-6541-F0EE-AEF4-03A1AFD0AE77}"/>
              </a:ext>
            </a:extLst>
          </p:cNvPr>
          <p:cNvPicPr>
            <a:picLocks noChangeAspect="1"/>
          </p:cNvPicPr>
          <p:nvPr/>
        </p:nvPicPr>
        <p:blipFill>
          <a:blip r:embed="rId3"/>
          <a:stretch>
            <a:fillRect/>
          </a:stretch>
        </p:blipFill>
        <p:spPr>
          <a:xfrm>
            <a:off x="2209800" y="390258"/>
            <a:ext cx="7772400" cy="6077484"/>
          </a:xfrm>
          <a:prstGeom prst="rect">
            <a:avLst/>
          </a:prstGeom>
        </p:spPr>
      </p:pic>
      <p:sp>
        <p:nvSpPr>
          <p:cNvPr id="3" name="灯片编号占位符 2">
            <a:extLst>
              <a:ext uri="{FF2B5EF4-FFF2-40B4-BE49-F238E27FC236}">
                <a16:creationId xmlns:a16="http://schemas.microsoft.com/office/drawing/2014/main" id="{4CBC70E2-5F86-F11C-5305-42670C37A082}"/>
              </a:ext>
            </a:extLst>
          </p:cNvPr>
          <p:cNvSpPr>
            <a:spLocks noGrp="1"/>
          </p:cNvSpPr>
          <p:nvPr>
            <p:ph type="sldNum" sz="quarter" idx="10"/>
          </p:nvPr>
        </p:nvSpPr>
        <p:spPr/>
        <p:txBody>
          <a:bodyPr/>
          <a:lstStyle/>
          <a:p>
            <a:fld id="{F56ABC50-C693-6145-8FE9-48A83A944B62}" type="slidenum">
              <a:rPr kumimoji="1" lang="zh-CN" altLang="en-US" smtClean="0"/>
              <a:pPr/>
              <a:t>90</a:t>
            </a:fld>
            <a:endParaRPr kumimoji="1" lang="zh-CN" altLang="en-US"/>
          </a:p>
        </p:txBody>
      </p:sp>
      <p:sp>
        <p:nvSpPr>
          <p:cNvPr id="8" name="矩形 7">
            <a:extLst>
              <a:ext uri="{FF2B5EF4-FFF2-40B4-BE49-F238E27FC236}">
                <a16:creationId xmlns:a16="http://schemas.microsoft.com/office/drawing/2014/main" id="{034759DC-F8FF-AF57-B6DE-6BAE44521BD7}"/>
              </a:ext>
            </a:extLst>
          </p:cNvPr>
          <p:cNvSpPr/>
          <p:nvPr/>
        </p:nvSpPr>
        <p:spPr>
          <a:xfrm>
            <a:off x="2465408" y="2430684"/>
            <a:ext cx="7172927" cy="2430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7B2B989B-258C-B7AA-F7C2-CC4095AF1629}"/>
              </a:ext>
            </a:extLst>
          </p:cNvPr>
          <p:cNvSpPr/>
          <p:nvPr/>
        </p:nvSpPr>
        <p:spPr>
          <a:xfrm>
            <a:off x="2465407" y="5534628"/>
            <a:ext cx="7172927" cy="2430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1996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91</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a:bodyPr>
          <a:lstStyle/>
          <a:p>
            <a:pPr marL="0" indent="0" algn="ctr">
              <a:buNone/>
            </a:pPr>
            <a:r>
              <a:rPr kumimoji="1" lang="zh-CN" altLang="en-US" sz="6000" dirty="0"/>
              <a:t>公允价值套期</a:t>
            </a:r>
          </a:p>
        </p:txBody>
      </p:sp>
    </p:spTree>
    <p:extLst>
      <p:ext uri="{BB962C8B-B14F-4D97-AF65-F5344CB8AC3E}">
        <p14:creationId xmlns:p14="http://schemas.microsoft.com/office/powerpoint/2010/main" val="39213681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8B1DD-8135-7039-16DC-A7ABAA70368B}"/>
              </a:ext>
            </a:extLst>
          </p:cNvPr>
          <p:cNvSpPr>
            <a:spLocks noGrp="1"/>
          </p:cNvSpPr>
          <p:nvPr>
            <p:ph type="title"/>
          </p:nvPr>
        </p:nvSpPr>
        <p:spPr/>
        <p:txBody>
          <a:bodyPr/>
          <a:lstStyle/>
          <a:p>
            <a:r>
              <a:rPr kumimoji="1" lang="zh-CN" altLang="en-US" dirty="0"/>
              <a:t>公允价值套期</a:t>
            </a:r>
          </a:p>
        </p:txBody>
      </p:sp>
      <p:sp>
        <p:nvSpPr>
          <p:cNvPr id="3" name="灯片编号占位符 2">
            <a:extLst>
              <a:ext uri="{FF2B5EF4-FFF2-40B4-BE49-F238E27FC236}">
                <a16:creationId xmlns:a16="http://schemas.microsoft.com/office/drawing/2014/main" id="{7F88D064-5338-33BD-A952-A1AAB6620F64}"/>
              </a:ext>
            </a:extLst>
          </p:cNvPr>
          <p:cNvSpPr>
            <a:spLocks noGrp="1"/>
          </p:cNvSpPr>
          <p:nvPr>
            <p:ph type="sldNum" sz="quarter" idx="10"/>
          </p:nvPr>
        </p:nvSpPr>
        <p:spPr/>
        <p:txBody>
          <a:bodyPr/>
          <a:lstStyle/>
          <a:p>
            <a:fld id="{F56ABC50-C693-6145-8FE9-48A83A944B62}" type="slidenum">
              <a:rPr kumimoji="1" lang="zh-CN" altLang="en-US" smtClean="0"/>
              <a:pPr/>
              <a:t>92</a:t>
            </a:fld>
            <a:endParaRPr kumimoji="1" lang="zh-CN" altLang="en-US"/>
          </a:p>
        </p:txBody>
      </p:sp>
      <p:pic>
        <p:nvPicPr>
          <p:cNvPr id="6" name="图片 5">
            <a:extLst>
              <a:ext uri="{FF2B5EF4-FFF2-40B4-BE49-F238E27FC236}">
                <a16:creationId xmlns:a16="http://schemas.microsoft.com/office/drawing/2014/main" id="{72610DFC-7A46-478A-A784-9DFB62DC592D}"/>
              </a:ext>
            </a:extLst>
          </p:cNvPr>
          <p:cNvPicPr>
            <a:picLocks noChangeAspect="1"/>
          </p:cNvPicPr>
          <p:nvPr/>
        </p:nvPicPr>
        <p:blipFill>
          <a:blip r:embed="rId3"/>
          <a:stretch>
            <a:fillRect/>
          </a:stretch>
        </p:blipFill>
        <p:spPr>
          <a:xfrm>
            <a:off x="1909114" y="1881187"/>
            <a:ext cx="8373772" cy="3576184"/>
          </a:xfrm>
          <a:prstGeom prst="rect">
            <a:avLst/>
          </a:prstGeom>
        </p:spPr>
      </p:pic>
    </p:spTree>
    <p:extLst>
      <p:ext uri="{BB962C8B-B14F-4D97-AF65-F5344CB8AC3E}">
        <p14:creationId xmlns:p14="http://schemas.microsoft.com/office/powerpoint/2010/main" val="29112044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28DB546-3A39-E6D0-C3E2-452CD2205293}"/>
              </a:ext>
            </a:extLst>
          </p:cNvPr>
          <p:cNvSpPr>
            <a:spLocks noGrp="1"/>
          </p:cNvSpPr>
          <p:nvPr>
            <p:ph type="sldNum" sz="quarter" idx="10"/>
          </p:nvPr>
        </p:nvSpPr>
        <p:spPr/>
        <p:txBody>
          <a:bodyPr/>
          <a:lstStyle/>
          <a:p>
            <a:fld id="{F56ABC50-C693-6145-8FE9-48A83A944B62}" type="slidenum">
              <a:rPr kumimoji="1" lang="zh-CN" altLang="en-US" smtClean="0"/>
              <a:pPr/>
              <a:t>93</a:t>
            </a:fld>
            <a:endParaRPr kumimoji="1" lang="zh-CN" altLang="en-US"/>
          </a:p>
        </p:txBody>
      </p:sp>
      <p:pic>
        <p:nvPicPr>
          <p:cNvPr id="2" name="图片 1">
            <a:extLst>
              <a:ext uri="{FF2B5EF4-FFF2-40B4-BE49-F238E27FC236}">
                <a16:creationId xmlns:a16="http://schemas.microsoft.com/office/drawing/2014/main" id="{729BA4F7-01DE-8467-5286-C606284A6DAD}"/>
              </a:ext>
            </a:extLst>
          </p:cNvPr>
          <p:cNvPicPr>
            <a:picLocks noChangeAspect="1"/>
          </p:cNvPicPr>
          <p:nvPr/>
        </p:nvPicPr>
        <p:blipFill rotWithShape="1">
          <a:blip r:embed="rId3"/>
          <a:srcRect b="52603"/>
          <a:stretch/>
        </p:blipFill>
        <p:spPr>
          <a:xfrm>
            <a:off x="2468339" y="1945380"/>
            <a:ext cx="7255321" cy="3410673"/>
          </a:xfrm>
          <a:prstGeom prst="rect">
            <a:avLst/>
          </a:prstGeom>
        </p:spPr>
      </p:pic>
      <p:sp>
        <p:nvSpPr>
          <p:cNvPr id="4" name="矩形 3">
            <a:extLst>
              <a:ext uri="{FF2B5EF4-FFF2-40B4-BE49-F238E27FC236}">
                <a16:creationId xmlns:a16="http://schemas.microsoft.com/office/drawing/2014/main" id="{DBB1BBE7-0412-3D26-AB7C-F5C126A2E7F9}"/>
              </a:ext>
            </a:extLst>
          </p:cNvPr>
          <p:cNvSpPr/>
          <p:nvPr/>
        </p:nvSpPr>
        <p:spPr>
          <a:xfrm>
            <a:off x="2672692" y="4241494"/>
            <a:ext cx="6846614" cy="111455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Tree>
    <p:extLst>
      <p:ext uri="{BB962C8B-B14F-4D97-AF65-F5344CB8AC3E}">
        <p14:creationId xmlns:p14="http://schemas.microsoft.com/office/powerpoint/2010/main" val="5599237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94</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fontScale="70000" lnSpcReduction="20000"/>
          </a:bodyPr>
          <a:lstStyle/>
          <a:p>
            <a:pPr marL="0" indent="0" algn="ctr">
              <a:buNone/>
            </a:pPr>
            <a:r>
              <a:rPr kumimoji="1" lang="zh-CN" altLang="en-US" sz="6000" dirty="0"/>
              <a:t>现金流量套期</a:t>
            </a:r>
            <a:endParaRPr kumimoji="1" lang="en-US" altLang="zh-CN" sz="6000" dirty="0"/>
          </a:p>
          <a:p>
            <a:pPr marL="0" indent="0" algn="ctr">
              <a:buNone/>
            </a:pPr>
            <a:r>
              <a:rPr kumimoji="1" lang="zh-CN" altLang="en-US" sz="2900" dirty="0"/>
              <a:t>（</a:t>
            </a:r>
            <a:r>
              <a:rPr kumimoji="1" lang="en-US" altLang="zh-CN" sz="2900" dirty="0"/>
              <a:t>2022</a:t>
            </a:r>
            <a:r>
              <a:rPr kumimoji="1" lang="zh-CN" altLang="en-US" sz="2900" dirty="0"/>
              <a:t>、</a:t>
            </a:r>
            <a:r>
              <a:rPr kumimoji="1" lang="en-US" altLang="zh-CN" sz="2900" dirty="0"/>
              <a:t>2023</a:t>
            </a:r>
            <a:r>
              <a:rPr kumimoji="1" lang="zh-CN" altLang="en-US" sz="2900" dirty="0"/>
              <a:t>年江西铜业无现金流量套期，下面内容取自</a:t>
            </a:r>
            <a:r>
              <a:rPr kumimoji="1" lang="en-US" altLang="zh-CN" sz="2900" dirty="0"/>
              <a:t>2021</a:t>
            </a:r>
            <a:r>
              <a:rPr kumimoji="1" lang="zh-CN" altLang="en-US" sz="2900" dirty="0"/>
              <a:t>年年报）</a:t>
            </a:r>
          </a:p>
        </p:txBody>
      </p:sp>
    </p:spTree>
    <p:extLst>
      <p:ext uri="{BB962C8B-B14F-4D97-AF65-F5344CB8AC3E}">
        <p14:creationId xmlns:p14="http://schemas.microsoft.com/office/powerpoint/2010/main" val="6710474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95</a:t>
            </a:fld>
            <a:endParaRPr kumimoji="1" lang="zh-CN" altLang="en-US"/>
          </a:p>
        </p:txBody>
      </p:sp>
      <p:pic>
        <p:nvPicPr>
          <p:cNvPr id="8" name="图片 7">
            <a:extLst>
              <a:ext uri="{FF2B5EF4-FFF2-40B4-BE49-F238E27FC236}">
                <a16:creationId xmlns:a16="http://schemas.microsoft.com/office/drawing/2014/main" id="{70779C55-9682-4224-9FB3-DF5EC8FBAB1E}"/>
              </a:ext>
            </a:extLst>
          </p:cNvPr>
          <p:cNvPicPr>
            <a:picLocks noChangeAspect="1"/>
          </p:cNvPicPr>
          <p:nvPr/>
        </p:nvPicPr>
        <p:blipFill>
          <a:blip r:embed="rId3"/>
          <a:stretch>
            <a:fillRect/>
          </a:stretch>
        </p:blipFill>
        <p:spPr>
          <a:xfrm>
            <a:off x="1278958" y="2101849"/>
            <a:ext cx="9634083" cy="2861737"/>
          </a:xfrm>
          <a:prstGeom prst="rect">
            <a:avLst/>
          </a:prstGeom>
        </p:spPr>
      </p:pic>
    </p:spTree>
    <p:extLst>
      <p:ext uri="{BB962C8B-B14F-4D97-AF65-F5344CB8AC3E}">
        <p14:creationId xmlns:p14="http://schemas.microsoft.com/office/powerpoint/2010/main" val="17522701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BFEF4C-FB0A-7DCF-D2F4-FC2CFBECCAA5}"/>
              </a:ext>
            </a:extLst>
          </p:cNvPr>
          <p:cNvSpPr>
            <a:spLocks noGrp="1"/>
          </p:cNvSpPr>
          <p:nvPr>
            <p:ph type="title"/>
          </p:nvPr>
        </p:nvSpPr>
        <p:spPr/>
        <p:txBody>
          <a:bodyPr/>
          <a:lstStyle/>
          <a:p>
            <a:r>
              <a:rPr kumimoji="1" lang="zh-CN" altLang="en-US" dirty="0"/>
              <a:t>现金流量套期</a:t>
            </a:r>
          </a:p>
        </p:txBody>
      </p:sp>
      <p:sp>
        <p:nvSpPr>
          <p:cNvPr id="3" name="灯片编号占位符 2">
            <a:extLst>
              <a:ext uri="{FF2B5EF4-FFF2-40B4-BE49-F238E27FC236}">
                <a16:creationId xmlns:a16="http://schemas.microsoft.com/office/drawing/2014/main" id="{281BB4EC-E486-85F5-2985-C844ED1A501C}"/>
              </a:ext>
            </a:extLst>
          </p:cNvPr>
          <p:cNvSpPr>
            <a:spLocks noGrp="1"/>
          </p:cNvSpPr>
          <p:nvPr>
            <p:ph type="sldNum" sz="quarter" idx="10"/>
          </p:nvPr>
        </p:nvSpPr>
        <p:spPr/>
        <p:txBody>
          <a:bodyPr/>
          <a:lstStyle/>
          <a:p>
            <a:fld id="{F56ABC50-C693-6145-8FE9-48A83A944B62}" type="slidenum">
              <a:rPr kumimoji="1" lang="zh-CN" altLang="en-US" smtClean="0"/>
              <a:pPr/>
              <a:t>96</a:t>
            </a:fld>
            <a:endParaRPr kumimoji="1" lang="zh-CN" altLang="en-US"/>
          </a:p>
        </p:txBody>
      </p:sp>
      <p:pic>
        <p:nvPicPr>
          <p:cNvPr id="5" name="图片 4">
            <a:extLst>
              <a:ext uri="{FF2B5EF4-FFF2-40B4-BE49-F238E27FC236}">
                <a16:creationId xmlns:a16="http://schemas.microsoft.com/office/drawing/2014/main" id="{263D9B18-57E7-3990-9F58-EA8901847681}"/>
              </a:ext>
            </a:extLst>
          </p:cNvPr>
          <p:cNvPicPr>
            <a:picLocks noChangeAspect="1"/>
          </p:cNvPicPr>
          <p:nvPr/>
        </p:nvPicPr>
        <p:blipFill>
          <a:blip r:embed="rId3"/>
          <a:stretch>
            <a:fillRect/>
          </a:stretch>
        </p:blipFill>
        <p:spPr>
          <a:xfrm>
            <a:off x="2159000" y="1397000"/>
            <a:ext cx="7874000" cy="4064000"/>
          </a:xfrm>
          <a:prstGeom prst="rect">
            <a:avLst/>
          </a:prstGeom>
        </p:spPr>
      </p:pic>
    </p:spTree>
    <p:extLst>
      <p:ext uri="{BB962C8B-B14F-4D97-AF65-F5344CB8AC3E}">
        <p14:creationId xmlns:p14="http://schemas.microsoft.com/office/powerpoint/2010/main" val="12780114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B55F3A-F305-1DD9-5EAE-FFD2E6A9BE69}"/>
              </a:ext>
            </a:extLst>
          </p:cNvPr>
          <p:cNvSpPr>
            <a:spLocks noGrp="1"/>
          </p:cNvSpPr>
          <p:nvPr>
            <p:ph type="title"/>
          </p:nvPr>
        </p:nvSpPr>
        <p:spPr/>
        <p:txBody>
          <a:bodyPr/>
          <a:lstStyle/>
          <a:p>
            <a:endParaRPr kumimoji="1" lang="zh-CN" altLang="en-US"/>
          </a:p>
        </p:txBody>
      </p:sp>
      <p:sp>
        <p:nvSpPr>
          <p:cNvPr id="3" name="灯片编号占位符 2">
            <a:extLst>
              <a:ext uri="{FF2B5EF4-FFF2-40B4-BE49-F238E27FC236}">
                <a16:creationId xmlns:a16="http://schemas.microsoft.com/office/drawing/2014/main" id="{D9364F1A-CDCF-3EE6-1B47-00A14D0DCF88}"/>
              </a:ext>
            </a:extLst>
          </p:cNvPr>
          <p:cNvSpPr>
            <a:spLocks noGrp="1"/>
          </p:cNvSpPr>
          <p:nvPr>
            <p:ph type="sldNum" sz="quarter" idx="10"/>
          </p:nvPr>
        </p:nvSpPr>
        <p:spPr/>
        <p:txBody>
          <a:bodyPr/>
          <a:lstStyle/>
          <a:p>
            <a:fld id="{F56ABC50-C693-6145-8FE9-48A83A944B62}" type="slidenum">
              <a:rPr kumimoji="1" lang="zh-CN" altLang="en-US" smtClean="0"/>
              <a:pPr/>
              <a:t>97</a:t>
            </a:fld>
            <a:endParaRPr kumimoji="1" lang="zh-CN" altLang="en-US"/>
          </a:p>
        </p:txBody>
      </p:sp>
      <p:pic>
        <p:nvPicPr>
          <p:cNvPr id="5" name="图片 4">
            <a:extLst>
              <a:ext uri="{FF2B5EF4-FFF2-40B4-BE49-F238E27FC236}">
                <a16:creationId xmlns:a16="http://schemas.microsoft.com/office/drawing/2014/main" id="{713C0D66-57AA-A1C9-4C93-4E94F5ED1AE5}"/>
              </a:ext>
            </a:extLst>
          </p:cNvPr>
          <p:cNvPicPr>
            <a:picLocks noChangeAspect="1"/>
          </p:cNvPicPr>
          <p:nvPr/>
        </p:nvPicPr>
        <p:blipFill rotWithShape="1">
          <a:blip r:embed="rId2"/>
          <a:srcRect t="2730" b="20138"/>
          <a:stretch/>
        </p:blipFill>
        <p:spPr>
          <a:xfrm>
            <a:off x="2070100" y="1700011"/>
            <a:ext cx="8051800" cy="2821190"/>
          </a:xfrm>
          <a:prstGeom prst="rect">
            <a:avLst/>
          </a:prstGeom>
        </p:spPr>
      </p:pic>
    </p:spTree>
    <p:extLst>
      <p:ext uri="{BB962C8B-B14F-4D97-AF65-F5344CB8AC3E}">
        <p14:creationId xmlns:p14="http://schemas.microsoft.com/office/powerpoint/2010/main" val="1109246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75D430-58F6-E892-08EB-ED003CB4A2BE}"/>
              </a:ext>
            </a:extLst>
          </p:cNvPr>
          <p:cNvSpPr>
            <a:spLocks noGrp="1"/>
          </p:cNvSpPr>
          <p:nvPr>
            <p:ph type="sldNum" sz="quarter" idx="10"/>
          </p:nvPr>
        </p:nvSpPr>
        <p:spPr/>
        <p:txBody>
          <a:bodyPr/>
          <a:lstStyle/>
          <a:p>
            <a:fld id="{F56ABC50-C693-6145-8FE9-48A83A944B62}" type="slidenum">
              <a:rPr kumimoji="1" lang="zh-CN" altLang="en-US" smtClean="0"/>
              <a:pPr/>
              <a:t>98</a:t>
            </a:fld>
            <a:endParaRPr kumimoji="1" lang="zh-CN" altLang="en-US"/>
          </a:p>
        </p:txBody>
      </p:sp>
      <p:sp>
        <p:nvSpPr>
          <p:cNvPr id="4" name="内容占位符 3">
            <a:extLst>
              <a:ext uri="{FF2B5EF4-FFF2-40B4-BE49-F238E27FC236}">
                <a16:creationId xmlns:a16="http://schemas.microsoft.com/office/drawing/2014/main" id="{31DFC6FB-24D1-B8E0-EAEC-11B43CA66C6A}"/>
              </a:ext>
            </a:extLst>
          </p:cNvPr>
          <p:cNvSpPr>
            <a:spLocks noGrp="1"/>
          </p:cNvSpPr>
          <p:nvPr>
            <p:ph sz="quarter" idx="11"/>
          </p:nvPr>
        </p:nvSpPr>
        <p:spPr>
          <a:xfrm>
            <a:off x="939114" y="2388496"/>
            <a:ext cx="10515600" cy="1408658"/>
          </a:xfrm>
        </p:spPr>
        <p:txBody>
          <a:bodyPr>
            <a:normAutofit fontScale="70000" lnSpcReduction="20000"/>
          </a:bodyPr>
          <a:lstStyle/>
          <a:p>
            <a:pPr marL="0" indent="0" algn="ctr">
              <a:buNone/>
            </a:pPr>
            <a:r>
              <a:rPr kumimoji="1" lang="zh-CN" altLang="en-US" sz="6000" dirty="0"/>
              <a:t>非有效套期及未被指定为套期的衍生工具</a:t>
            </a:r>
          </a:p>
          <a:p>
            <a:pPr marL="0" indent="0" algn="ctr">
              <a:buNone/>
            </a:pPr>
            <a:endParaRPr kumimoji="1" lang="zh-CN" altLang="en-US" sz="6000" dirty="0"/>
          </a:p>
        </p:txBody>
      </p:sp>
    </p:spTree>
    <p:extLst>
      <p:ext uri="{BB962C8B-B14F-4D97-AF65-F5344CB8AC3E}">
        <p14:creationId xmlns:p14="http://schemas.microsoft.com/office/powerpoint/2010/main" val="36605867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691109F-2636-3BCD-FD4D-704FC919EA47}"/>
              </a:ext>
            </a:extLst>
          </p:cNvPr>
          <p:cNvSpPr>
            <a:spLocks noGrp="1"/>
          </p:cNvSpPr>
          <p:nvPr>
            <p:ph type="sldNum" sz="quarter" idx="10"/>
          </p:nvPr>
        </p:nvSpPr>
        <p:spPr/>
        <p:txBody>
          <a:bodyPr/>
          <a:lstStyle/>
          <a:p>
            <a:fld id="{F56ABC50-C693-6145-8FE9-48A83A944B62}" type="slidenum">
              <a:rPr kumimoji="1" lang="zh-CN" altLang="en-US" smtClean="0"/>
              <a:pPr/>
              <a:t>99</a:t>
            </a:fld>
            <a:endParaRPr kumimoji="1" lang="zh-CN" altLang="en-US"/>
          </a:p>
        </p:txBody>
      </p:sp>
      <p:pic>
        <p:nvPicPr>
          <p:cNvPr id="2" name="图片 1">
            <a:extLst>
              <a:ext uri="{FF2B5EF4-FFF2-40B4-BE49-F238E27FC236}">
                <a16:creationId xmlns:a16="http://schemas.microsoft.com/office/drawing/2014/main" id="{635E5385-FE8E-1085-177B-94512F53A5D9}"/>
              </a:ext>
            </a:extLst>
          </p:cNvPr>
          <p:cNvPicPr>
            <a:picLocks noChangeAspect="1"/>
          </p:cNvPicPr>
          <p:nvPr/>
        </p:nvPicPr>
        <p:blipFill rotWithShape="1">
          <a:blip r:embed="rId2"/>
          <a:srcRect t="47585"/>
          <a:stretch/>
        </p:blipFill>
        <p:spPr>
          <a:xfrm>
            <a:off x="2168236" y="1537855"/>
            <a:ext cx="7855527" cy="4083830"/>
          </a:xfrm>
          <a:prstGeom prst="rect">
            <a:avLst/>
          </a:prstGeom>
        </p:spPr>
      </p:pic>
    </p:spTree>
    <p:extLst>
      <p:ext uri="{BB962C8B-B14F-4D97-AF65-F5344CB8AC3E}">
        <p14:creationId xmlns:p14="http://schemas.microsoft.com/office/powerpoint/2010/main" val="4218033824"/>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29040</TotalTime>
  <Words>5903</Words>
  <Application>Microsoft Macintosh PowerPoint</Application>
  <PresentationFormat>宽屏</PresentationFormat>
  <Paragraphs>484</Paragraphs>
  <Slides>119</Slides>
  <Notes>24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119</vt:i4>
      </vt:variant>
    </vt:vector>
  </HeadingPairs>
  <TitlesOfParts>
    <vt:vector size="128" baseType="lpstr">
      <vt:lpstr>等线</vt:lpstr>
      <vt:lpstr>等线 Light</vt:lpstr>
      <vt:lpstr>SimSun</vt:lpstr>
      <vt:lpstr>SimSun</vt:lpstr>
      <vt:lpstr>MicrosoftYaHei</vt:lpstr>
      <vt:lpstr>Arial</vt:lpstr>
      <vt:lpstr>Times New Roman</vt:lpstr>
      <vt:lpstr>Wingdings</vt:lpstr>
      <vt:lpstr>自定义设计方案</vt:lpstr>
      <vt:lpstr>期货业</vt:lpstr>
      <vt:lpstr>PowerPoint 演示文稿</vt:lpstr>
      <vt:lpstr>目录</vt:lpstr>
      <vt:lpstr>案例引入1：雪球产品</vt:lpstr>
      <vt:lpstr>案例引入1：雪球产品</vt:lpstr>
      <vt:lpstr>案例引入1：雪球产品</vt:lpstr>
      <vt:lpstr>案例引入1：雪球产品</vt:lpstr>
      <vt:lpstr>案例引入1：雪球产品</vt:lpstr>
      <vt:lpstr>案例引入1：雪球产品</vt:lpstr>
      <vt:lpstr>案例引入1：雪球产品</vt:lpstr>
      <vt:lpstr>案例引入2：化工企业套期保值</vt:lpstr>
      <vt:lpstr>案例引入2：化工企业套期保值</vt:lpstr>
      <vt:lpstr>案例引入2：化工企业套期保值</vt:lpstr>
      <vt:lpstr>案例引入2：化工企业套期保值</vt:lpstr>
      <vt:lpstr>案例引入3：青山控股事件</vt:lpstr>
      <vt:lpstr>案例引入3：青山控股事件</vt:lpstr>
      <vt:lpstr>案例引入3：青山控股事件</vt:lpstr>
      <vt:lpstr>案例引入3：青山控股事件</vt:lpstr>
      <vt:lpstr>案例引入3：青山控股事件</vt:lpstr>
      <vt:lpstr>案例引入3：青山控股事件</vt:lpstr>
      <vt:lpstr>案例引入3：青山控股事件</vt:lpstr>
      <vt:lpstr>案例引入3：青山控股事件（后续）</vt:lpstr>
      <vt:lpstr>案例引入4：中行原油宝事件</vt:lpstr>
      <vt:lpstr>案例引入4：中行原油宝事件</vt:lpstr>
      <vt:lpstr>案例引入5：钢厂对铁矿石进行套保</vt:lpstr>
      <vt:lpstr>案例引入6：水果期货交易</vt:lpstr>
      <vt:lpstr>案例引入6：水果期货交易</vt:lpstr>
      <vt:lpstr>案例引入6：水果期货交易</vt:lpstr>
      <vt:lpstr>案例引入6：水果期货交易</vt:lpstr>
      <vt:lpstr>案例引入6：水果期货交易</vt:lpstr>
      <vt:lpstr>案例引入7：追加保证金</vt:lpstr>
      <vt:lpstr>案例引入8：期货杠杆交易示例</vt:lpstr>
      <vt:lpstr>案例引入9：套期保值相关规定</vt:lpstr>
      <vt:lpstr>案例引入9：套期保值相关规定</vt:lpstr>
      <vt:lpstr>案例引入10：苹果的外汇衍生品</vt:lpstr>
      <vt:lpstr>案例引入10：苹果的外汇衍生品</vt:lpstr>
      <vt:lpstr>永安期货2023年年报</vt:lpstr>
      <vt:lpstr>永安期货年报分析目录</vt:lpstr>
      <vt:lpstr>PowerPoint 演示文稿</vt:lpstr>
      <vt:lpstr>PowerPoint 演示文稿</vt:lpstr>
      <vt:lpstr>PowerPoint 演示文稿</vt:lpstr>
      <vt:lpstr>PowerPoint 演示文稿</vt:lpstr>
      <vt:lpstr>PowerPoint 演示文稿</vt:lpstr>
      <vt:lpstr>PowerPoint 演示文稿</vt:lpstr>
      <vt:lpstr>补充：期货公司对资本的监管指标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永安期货2023年报总结与复盘</vt:lpstr>
      <vt:lpstr>江西铜业2023年年报</vt:lpstr>
      <vt:lpstr>江西铜业年报分析目录</vt:lpstr>
      <vt:lpstr>PowerPoint 演示文稿</vt:lpstr>
      <vt:lpstr>补充：公允价值套期、现金流量套期</vt:lpstr>
      <vt:lpstr>套期会计</vt:lpstr>
      <vt:lpstr>PowerPoint 演示文稿</vt:lpstr>
      <vt:lpstr>PowerPoint 演示文稿</vt:lpstr>
      <vt:lpstr>PowerPoint 演示文稿</vt:lpstr>
      <vt:lpstr>PowerPoint 演示文稿</vt:lpstr>
      <vt:lpstr>PowerPoint 演示文稿</vt:lpstr>
      <vt:lpstr>公允价值套期</vt:lpstr>
      <vt:lpstr>PowerPoint 演示文稿</vt:lpstr>
      <vt:lpstr>PowerPoint 演示文稿</vt:lpstr>
      <vt:lpstr>PowerPoint 演示文稿</vt:lpstr>
      <vt:lpstr>现金流量套期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套期保值会计处理</vt:lpstr>
      <vt:lpstr>PowerPoint 演示文稿</vt:lpstr>
      <vt:lpstr>江西铜业2023年报总结与复盘</vt:lpstr>
      <vt:lpstr>PowerPoint 演示文稿</vt:lpstr>
      <vt:lpstr>拓展1：卖出Call v.s. 买入Put</vt:lpstr>
      <vt:lpstr>拓展2：保险 + 期货</vt:lpstr>
      <vt:lpstr>拓展2：玉米价格保险</vt:lpstr>
      <vt:lpstr>拓展3：期货+期权</vt:lpstr>
      <vt:lpstr>拓展4：选择题</vt:lpstr>
      <vt:lpstr>拓展4：选择题</vt:lpstr>
      <vt:lpstr>拓展5： CDS</vt:lpstr>
      <vt:lpstr>总结与复盘</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铁星</dc:creator>
  <cp:lastModifiedBy>煜宁 赵</cp:lastModifiedBy>
  <cp:revision>162</cp:revision>
  <dcterms:created xsi:type="dcterms:W3CDTF">2022-06-16T14:06:32Z</dcterms:created>
  <dcterms:modified xsi:type="dcterms:W3CDTF">2024-09-07T12:43:13Z</dcterms:modified>
</cp:coreProperties>
</file>